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sldIdLst>
    <p:sldId id="256" r:id="rId2"/>
    <p:sldId id="343" r:id="rId3"/>
    <p:sldId id="404" r:id="rId4"/>
    <p:sldId id="405" r:id="rId5"/>
    <p:sldId id="391" r:id="rId6"/>
    <p:sldId id="330" r:id="rId7"/>
    <p:sldId id="406" r:id="rId8"/>
    <p:sldId id="407" r:id="rId9"/>
    <p:sldId id="413" r:id="rId10"/>
    <p:sldId id="409" r:id="rId11"/>
    <p:sldId id="410" r:id="rId12"/>
    <p:sldId id="435" r:id="rId13"/>
    <p:sldId id="441" r:id="rId14"/>
    <p:sldId id="439" r:id="rId15"/>
    <p:sldId id="436" r:id="rId16"/>
    <p:sldId id="434" r:id="rId17"/>
    <p:sldId id="437" r:id="rId18"/>
    <p:sldId id="395" r:id="rId19"/>
    <p:sldId id="398" r:id="rId20"/>
    <p:sldId id="412" r:id="rId21"/>
    <p:sldId id="411" r:id="rId22"/>
    <p:sldId id="396" r:id="rId23"/>
    <p:sldId id="397" r:id="rId24"/>
    <p:sldId id="432" r:id="rId25"/>
    <p:sldId id="414" r:id="rId26"/>
    <p:sldId id="417" r:id="rId27"/>
    <p:sldId id="415" r:id="rId28"/>
    <p:sldId id="416" r:id="rId29"/>
    <p:sldId id="418" r:id="rId30"/>
    <p:sldId id="399" r:id="rId31"/>
    <p:sldId id="433" r:id="rId32"/>
    <p:sldId id="400" r:id="rId33"/>
    <p:sldId id="422" r:id="rId34"/>
    <p:sldId id="423" r:id="rId35"/>
    <p:sldId id="426" r:id="rId36"/>
    <p:sldId id="427" r:id="rId37"/>
    <p:sldId id="428" r:id="rId38"/>
    <p:sldId id="440" r:id="rId39"/>
    <p:sldId id="430" r:id="rId40"/>
    <p:sldId id="431"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1F27"/>
    <a:srgbClr val="2990FB"/>
    <a:srgbClr val="000000"/>
    <a:srgbClr val="FF473F"/>
    <a:srgbClr val="07CB7F"/>
    <a:srgbClr val="34E53C"/>
    <a:srgbClr val="E8EDF4"/>
    <a:srgbClr val="2EC93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61" autoAdjust="0"/>
    <p:restoredTop sz="87973" autoAdjust="0"/>
  </p:normalViewPr>
  <p:slideViewPr>
    <p:cSldViewPr snapToGrid="0" snapToObjects="1">
      <p:cViewPr>
        <p:scale>
          <a:sx n="100" d="100"/>
          <a:sy n="100" d="100"/>
        </p:scale>
        <p:origin x="232" y="704"/>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640"/>
    </p:cViewPr>
  </p:sorterViewPr>
  <p:notesViewPr>
    <p:cSldViewPr snapToGrid="0" snapToObjects="1">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64F3AD84-D788-4153-9827-7F67BF9D2595}" type="datetimeFigureOut">
              <a:rPr lang="he-IL" smtClean="0"/>
              <a:t>כ"ד.אדר ב.תשע"ו</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F57F5F2B-0774-4B2F-B501-5D61A3F97514}" type="slidenum">
              <a:rPr lang="he-IL" smtClean="0"/>
              <a:t>‹#›</a:t>
            </a:fld>
            <a:endParaRPr lang="he-IL"/>
          </a:p>
        </p:txBody>
      </p:sp>
    </p:spTree>
    <p:extLst>
      <p:ext uri="{BB962C8B-B14F-4D97-AF65-F5344CB8AC3E}">
        <p14:creationId xmlns:p14="http://schemas.microsoft.com/office/powerpoint/2010/main" val="342462292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מה זה </a:t>
            </a:r>
            <a:r>
              <a:rPr lang="he-IL" dirty="0" err="1" smtClean="0"/>
              <a:t>מיכאן</a:t>
            </a:r>
            <a:r>
              <a:rPr lang="he-IL" dirty="0" smtClean="0"/>
              <a:t>?</a:t>
            </a:r>
          </a:p>
          <a:p>
            <a:r>
              <a:rPr lang="he-IL" dirty="0" smtClean="0"/>
              <a:t>תלוי מתי שואלים ואת מי.</a:t>
            </a:r>
            <a:r>
              <a:rPr lang="he-IL" baseline="0" dirty="0" smtClean="0"/>
              <a:t> </a:t>
            </a:r>
            <a:r>
              <a:rPr lang="he-IL" baseline="0" dirty="0" err="1" smtClean="0"/>
              <a:t>סטארטאפ</a:t>
            </a:r>
            <a:r>
              <a:rPr lang="he-IL" baseline="0" dirty="0" smtClean="0"/>
              <a:t>. אין לנו איש מרקטינג, אז אין לנו </a:t>
            </a:r>
            <a:r>
              <a:rPr lang="he-IL" baseline="0" dirty="0" err="1" smtClean="0"/>
              <a:t>טאג</a:t>
            </a:r>
            <a:r>
              <a:rPr lang="he-IL" baseline="0" dirty="0" smtClean="0"/>
              <a:t> ליין פשוט שאומר את זה.</a:t>
            </a:r>
          </a:p>
          <a:p>
            <a:r>
              <a:rPr lang="he-IL" dirty="0" smtClean="0"/>
              <a:t>אנחנו</a:t>
            </a:r>
            <a:r>
              <a:rPr lang="he-IL" baseline="0" dirty="0" smtClean="0"/>
              <a:t> עוזרים לאנשים לנהל את היום שלהם בצורה </a:t>
            </a:r>
            <a:r>
              <a:rPr lang="he-IL" baseline="0" dirty="0" err="1" smtClean="0"/>
              <a:t>פרודקטיבית</a:t>
            </a:r>
            <a:r>
              <a:rPr lang="he-IL" baseline="0" dirty="0" smtClean="0"/>
              <a:t>, באמצעות היכרות עם לוחות שנה.</a:t>
            </a:r>
          </a:p>
          <a:p>
            <a:r>
              <a:rPr lang="he-IL" baseline="0" dirty="0" smtClean="0"/>
              <a:t>זאת אומרת שאנחנו מחוברים להרבה מאוד לוחות שנה של אנשים, וכרגע עוזרים להם לתאם פגישות, ולהבין מה אפשר לעשות טוב יותר.</a:t>
            </a:r>
          </a:p>
          <a:p>
            <a:r>
              <a:rPr lang="he-IL" baseline="0" dirty="0" smtClean="0"/>
              <a:t>התחלנו בעזרת אפליקציה לפני שנתיים וחצי. גייסנו כסף. השקנו את האפליקציה </a:t>
            </a:r>
            <a:r>
              <a:rPr lang="he-IL" baseline="0" dirty="0" err="1" smtClean="0"/>
              <a:t>לאייפון</a:t>
            </a:r>
            <a:r>
              <a:rPr lang="he-IL" baseline="0" dirty="0" smtClean="0"/>
              <a:t>.. ו... לא היה כלום.</a:t>
            </a:r>
          </a:p>
          <a:p>
            <a:r>
              <a:rPr lang="he-IL" baseline="0" dirty="0" smtClean="0"/>
              <a:t>כאמור, בלי איש מרקטינג. חשבנו שהבעיה שלנו היא שאי אפשר לתאם פגישות </a:t>
            </a:r>
            <a:r>
              <a:rPr lang="he-IL" baseline="0" dirty="0" err="1" smtClean="0"/>
              <a:t>כשרק</a:t>
            </a:r>
            <a:r>
              <a:rPr lang="he-IL" baseline="0" dirty="0" smtClean="0"/>
              <a:t> לצד אחד יש את האפליקציה... אז ישבנו ופיתחנו אפליקציה לאנדרואיד.</a:t>
            </a:r>
          </a:p>
          <a:p>
            <a:r>
              <a:rPr lang="he-IL" baseline="0" dirty="0" smtClean="0"/>
              <a:t>ואז כבר היו לנו קצת משתמשים, והם אמרו לנו שאנחנו לא בכיוון. הם לא רוצים עוד אפליקציה, הם רוצים שנשתלב בכלים היום יומיים שלהם.</a:t>
            </a:r>
          </a:p>
          <a:p>
            <a:r>
              <a:rPr lang="he-IL" baseline="0" dirty="0" smtClean="0"/>
              <a:t>אז עשינו עוד טעות, והתחלנו לעבוד על </a:t>
            </a:r>
            <a:r>
              <a:rPr lang="he-IL" baseline="0" dirty="0" err="1" smtClean="0"/>
              <a:t>פלאגין</a:t>
            </a:r>
            <a:r>
              <a:rPr lang="he-IL" baseline="0" dirty="0" smtClean="0"/>
              <a:t> לאאוטלוק. קהל שונה לגמרי, כלים מוגבלים, סביבה לא חדשנית, פיתוח איטי.</a:t>
            </a:r>
          </a:p>
          <a:p>
            <a:r>
              <a:rPr lang="he-IL" baseline="0" dirty="0" smtClean="0"/>
              <a:t>היינו די אבודים.</a:t>
            </a:r>
          </a:p>
          <a:p>
            <a:r>
              <a:rPr lang="he-IL" baseline="0" dirty="0" smtClean="0"/>
              <a:t>עד שהופיעה </a:t>
            </a:r>
            <a:r>
              <a:rPr lang="he-IL" baseline="0" dirty="0" err="1" smtClean="0"/>
              <a:t>סלאק</a:t>
            </a:r>
            <a:r>
              <a:rPr lang="he-IL" baseline="0" dirty="0" smtClean="0"/>
              <a:t>.</a:t>
            </a:r>
          </a:p>
          <a:p>
            <a:endParaRPr lang="he-IL" dirty="0"/>
          </a:p>
        </p:txBody>
      </p:sp>
      <p:sp>
        <p:nvSpPr>
          <p:cNvPr id="4" name="Slide Number Placeholder 3"/>
          <p:cNvSpPr>
            <a:spLocks noGrp="1"/>
          </p:cNvSpPr>
          <p:nvPr>
            <p:ph type="sldNum" sz="quarter" idx="10"/>
          </p:nvPr>
        </p:nvSpPr>
        <p:spPr/>
        <p:txBody>
          <a:bodyPr/>
          <a:lstStyle/>
          <a:p>
            <a:fld id="{F57F5F2B-0774-4B2F-B501-5D61A3F97514}" type="slidenum">
              <a:rPr lang="he-IL" smtClean="0"/>
              <a:t>1</a:t>
            </a:fld>
            <a:endParaRPr lang="he-IL"/>
          </a:p>
        </p:txBody>
      </p:sp>
    </p:spTree>
    <p:extLst>
      <p:ext uri="{BB962C8B-B14F-4D97-AF65-F5344CB8AC3E}">
        <p14:creationId xmlns:p14="http://schemas.microsoft.com/office/powerpoint/2010/main" val="1335904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baseline="0" dirty="0" smtClean="0"/>
          </a:p>
        </p:txBody>
      </p:sp>
      <p:sp>
        <p:nvSpPr>
          <p:cNvPr id="4" name="Slide Number Placeholder 3"/>
          <p:cNvSpPr>
            <a:spLocks noGrp="1"/>
          </p:cNvSpPr>
          <p:nvPr>
            <p:ph type="sldNum" sz="quarter" idx="10"/>
          </p:nvPr>
        </p:nvSpPr>
        <p:spPr/>
        <p:txBody>
          <a:bodyPr/>
          <a:lstStyle/>
          <a:p>
            <a:fld id="{F57F5F2B-0774-4B2F-B501-5D61A3F97514}" type="slidenum">
              <a:rPr lang="he-IL" smtClean="0"/>
              <a:t>15</a:t>
            </a:fld>
            <a:endParaRPr lang="he-IL"/>
          </a:p>
        </p:txBody>
      </p:sp>
    </p:spTree>
    <p:extLst>
      <p:ext uri="{BB962C8B-B14F-4D97-AF65-F5344CB8AC3E}">
        <p14:creationId xmlns:p14="http://schemas.microsoft.com/office/powerpoint/2010/main" val="371730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smtClean="0"/>
              <a:t>No .PO files</a:t>
            </a:r>
          </a:p>
          <a:p>
            <a:pPr marL="0" algn="l" defTabSz="914400" rtl="0" eaLnBrk="1" latinLnBrk="0" hangingPunct="1"/>
            <a:r>
              <a:rPr lang="en-US" dirty="0" smtClean="0"/>
              <a:t>Might migrate</a:t>
            </a:r>
            <a:r>
              <a:rPr lang="en-US" baseline="0" dirty="0" smtClean="0"/>
              <a:t> to a </a:t>
            </a:r>
            <a:r>
              <a:rPr lang="en-US" baseline="0" dirty="0" err="1" smtClean="0"/>
              <a:t>Redis</a:t>
            </a:r>
            <a:r>
              <a:rPr lang="en-US" baseline="0" dirty="0" smtClean="0"/>
              <a:t> instance, but they don’t really change that much</a:t>
            </a:r>
          </a:p>
          <a:p>
            <a:pPr marL="0" algn="l" defTabSz="914400" rtl="0" eaLnBrk="1" latinLnBrk="0" hangingPunct="1"/>
            <a:r>
              <a:rPr lang="en-US" baseline="0" dirty="0" smtClean="0"/>
              <a:t>Assume bot instances load the text, and can be forced to refresh</a:t>
            </a:r>
          </a:p>
        </p:txBody>
      </p:sp>
      <p:sp>
        <p:nvSpPr>
          <p:cNvPr id="4" name="Slide Number Placeholder 3"/>
          <p:cNvSpPr>
            <a:spLocks noGrp="1"/>
          </p:cNvSpPr>
          <p:nvPr>
            <p:ph type="sldNum" sz="quarter" idx="10"/>
          </p:nvPr>
        </p:nvSpPr>
        <p:spPr/>
        <p:txBody>
          <a:bodyPr/>
          <a:lstStyle/>
          <a:p>
            <a:fld id="{F57F5F2B-0774-4B2F-B501-5D61A3F97514}" type="slidenum">
              <a:rPr lang="he-IL" smtClean="0"/>
              <a:t>16</a:t>
            </a:fld>
            <a:endParaRPr lang="he-IL"/>
          </a:p>
        </p:txBody>
      </p:sp>
    </p:spTree>
    <p:extLst>
      <p:ext uri="{BB962C8B-B14F-4D97-AF65-F5344CB8AC3E}">
        <p14:creationId xmlns:p14="http://schemas.microsoft.com/office/powerpoint/2010/main" val="556504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smtClean="0"/>
              <a:t>- מעביר</a:t>
            </a:r>
            <a:r>
              <a:rPr lang="he-IL" baseline="0" dirty="0" smtClean="0"/>
              <a:t> אובייקטים מהקונטקסט כדי לבנות הודעות</a:t>
            </a:r>
          </a:p>
          <a:p>
            <a:pPr marL="171450" indent="-171450" algn="r" defTabSz="914400" rtl="1" eaLnBrk="1" latinLnBrk="0" hangingPunct="1">
              <a:buFontTx/>
              <a:buChar char="-"/>
            </a:pPr>
            <a:r>
              <a:rPr lang="he-IL" dirty="0" smtClean="0"/>
              <a:t>אפשר</a:t>
            </a:r>
            <a:r>
              <a:rPr lang="he-IL" baseline="0" dirty="0" smtClean="0"/>
              <a:t> לגשת ל</a:t>
            </a:r>
            <a:r>
              <a:rPr lang="en-US" baseline="0" dirty="0" smtClean="0"/>
              <a:t>Attributes</a:t>
            </a:r>
            <a:r>
              <a:rPr lang="he-IL" baseline="0" dirty="0" smtClean="0"/>
              <a:t> שלהם</a:t>
            </a:r>
          </a:p>
          <a:p>
            <a:pPr marL="171450" indent="-171450" algn="r" defTabSz="914400" rtl="1" eaLnBrk="1" latinLnBrk="0" hangingPunct="1">
              <a:buFontTx/>
              <a:buChar char="-"/>
            </a:pPr>
            <a:r>
              <a:rPr lang="he-IL" baseline="0" dirty="0" smtClean="0"/>
              <a:t>עושים לוקליזציה – הצגת תאריכים כמו שנוח</a:t>
            </a:r>
            <a:endParaRPr lang="en-US" dirty="0"/>
          </a:p>
        </p:txBody>
      </p:sp>
      <p:sp>
        <p:nvSpPr>
          <p:cNvPr id="4" name="Slide Number Placeholder 3"/>
          <p:cNvSpPr>
            <a:spLocks noGrp="1"/>
          </p:cNvSpPr>
          <p:nvPr>
            <p:ph type="sldNum" sz="quarter" idx="10"/>
          </p:nvPr>
        </p:nvSpPr>
        <p:spPr/>
        <p:txBody>
          <a:bodyPr/>
          <a:lstStyle/>
          <a:p>
            <a:fld id="{F57F5F2B-0774-4B2F-B501-5D61A3F97514}" type="slidenum">
              <a:rPr lang="he-IL" smtClean="0"/>
              <a:t>17</a:t>
            </a:fld>
            <a:endParaRPr lang="he-IL"/>
          </a:p>
        </p:txBody>
      </p:sp>
    </p:spTree>
    <p:extLst>
      <p:ext uri="{BB962C8B-B14F-4D97-AF65-F5344CB8AC3E}">
        <p14:creationId xmlns:p14="http://schemas.microsoft.com/office/powerpoint/2010/main" val="583670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3605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320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F57F5F2B-0774-4B2F-B501-5D61A3F97514}" type="slidenum">
              <a:rPr lang="he-IL" smtClean="0"/>
              <a:t>21</a:t>
            </a:fld>
            <a:endParaRPr lang="he-IL"/>
          </a:p>
        </p:txBody>
      </p:sp>
    </p:spTree>
    <p:extLst>
      <p:ext uri="{BB962C8B-B14F-4D97-AF65-F5344CB8AC3E}">
        <p14:creationId xmlns:p14="http://schemas.microsoft.com/office/powerpoint/2010/main" val="1819726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algn="r" defTabSz="914400" rtl="1" eaLnBrk="1" latinLnBrk="0" hangingPunct="1">
              <a:spcBef>
                <a:spcPts val="0"/>
              </a:spcBef>
              <a:buNone/>
            </a:pPr>
            <a:r>
              <a:rPr lang="he-IL" dirty="0" smtClean="0"/>
              <a:t>אין</a:t>
            </a:r>
            <a:r>
              <a:rPr lang="he-IL" baseline="0" dirty="0" smtClean="0"/>
              <a:t> כפתורים, אין אנימציות, לחשוב על כל מילה, איפה מתמקדת תשומת הלב, מה מצפים שיקרה </a:t>
            </a:r>
            <a:r>
              <a:rPr lang="he-IL" baseline="0" dirty="0" smtClean="0"/>
              <a:t>עכשיו</a:t>
            </a:r>
            <a:endParaRPr lang="en-US" baseline="0" dirty="0" smtClean="0"/>
          </a:p>
          <a:p>
            <a:pPr marL="0" lvl="0" algn="r" defTabSz="914400" rtl="1" eaLnBrk="1" latinLnBrk="0" hangingPunct="1">
              <a:spcBef>
                <a:spcPts val="0"/>
              </a:spcBef>
              <a:buNone/>
            </a:pPr>
            <a:r>
              <a:rPr lang="he-IL" baseline="0" dirty="0" smtClean="0"/>
              <a:t>אין </a:t>
            </a:r>
            <a:r>
              <a:rPr lang="en-US" baseline="0" dirty="0" smtClean="0"/>
              <a:t>Affordance</a:t>
            </a:r>
          </a:p>
          <a:p>
            <a:pPr marL="0" lvl="0" algn="r" defTabSz="914400" rtl="1" eaLnBrk="1" latinLnBrk="0" hangingPunct="1">
              <a:spcBef>
                <a:spcPts val="0"/>
              </a:spcBef>
              <a:buNone/>
            </a:pPr>
            <a:endParaRPr dirty="0"/>
          </a:p>
        </p:txBody>
      </p:sp>
    </p:spTree>
    <p:extLst>
      <p:ext uri="{BB962C8B-B14F-4D97-AF65-F5344CB8AC3E}">
        <p14:creationId xmlns:p14="http://schemas.microsoft.com/office/powerpoint/2010/main" val="936232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algn="l" defTabSz="914400" rtl="0" eaLnBrk="1" latinLnBrk="0" hangingPunct="1">
              <a:spcBef>
                <a:spcPts val="0"/>
              </a:spcBef>
              <a:buNone/>
            </a:pPr>
            <a:r>
              <a:rPr lang="he-IL" dirty="0" smtClean="0"/>
              <a:t>כשהרובוט מצטרף, שיציג בעדינות את עצמו ואת יכולותיו, איך</a:t>
            </a:r>
            <a:r>
              <a:rPr lang="he-IL" baseline="0" dirty="0" smtClean="0"/>
              <a:t> למשוך את תשומת לבו, ואיך להשתיק אותו</a:t>
            </a:r>
          </a:p>
          <a:p>
            <a:pPr marL="0" lvl="0" algn="l" defTabSz="914400" rtl="0" eaLnBrk="1" latinLnBrk="0" hangingPunct="1">
              <a:spcBef>
                <a:spcPts val="0"/>
              </a:spcBef>
              <a:buNone/>
            </a:pPr>
            <a:r>
              <a:rPr lang="he-IL" baseline="0" dirty="0" smtClean="0"/>
              <a:t>כשמשתמש חדש מצטרף, להסביר לו את הפרטים החשובים ביותר</a:t>
            </a:r>
          </a:p>
          <a:p>
            <a:pPr marL="0" lvl="0" algn="l" defTabSz="914400" rtl="0" eaLnBrk="1" latinLnBrk="0" hangingPunct="1">
              <a:spcBef>
                <a:spcPts val="0"/>
              </a:spcBef>
              <a:buNone/>
            </a:pPr>
            <a:r>
              <a:rPr lang="he-IL" baseline="0" dirty="0" smtClean="0"/>
              <a:t>ככל שהזמן עובר, צריך לתת פחות מידע, שממלא את המסך, ולשמור את המקום לדברים החשובים</a:t>
            </a:r>
            <a:endParaRPr dirty="0"/>
          </a:p>
        </p:txBody>
      </p:sp>
    </p:spTree>
    <p:extLst>
      <p:ext uri="{BB962C8B-B14F-4D97-AF65-F5344CB8AC3E}">
        <p14:creationId xmlns:p14="http://schemas.microsoft.com/office/powerpoint/2010/main" val="2058763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algn="l" defTabSz="914400" rtl="0" eaLnBrk="1" latinLnBrk="0" hangingPunct="1">
              <a:spcBef>
                <a:spcPts val="0"/>
              </a:spcBef>
              <a:buNone/>
            </a:pPr>
            <a:r>
              <a:rPr lang="he-IL" dirty="0" smtClean="0"/>
              <a:t>כשהרובוט מצטרף, שיציג בעדינות את עצמו ואת יכולותיו, איך</a:t>
            </a:r>
            <a:r>
              <a:rPr lang="he-IL" baseline="0" dirty="0" smtClean="0"/>
              <a:t> למשוך את תשומת לבו, ואיך להשתיק אותו</a:t>
            </a:r>
          </a:p>
          <a:p>
            <a:pPr marL="0" lvl="0" algn="l" defTabSz="914400" rtl="0" eaLnBrk="1" latinLnBrk="0" hangingPunct="1">
              <a:spcBef>
                <a:spcPts val="0"/>
              </a:spcBef>
              <a:buNone/>
            </a:pPr>
            <a:r>
              <a:rPr lang="he-IL" baseline="0" dirty="0" smtClean="0"/>
              <a:t>כשמשתמש חדש מצטרף, להסביר לו את הפרטים החשובים ביותר</a:t>
            </a:r>
          </a:p>
          <a:p>
            <a:pPr marL="0" lvl="0" algn="l" defTabSz="914400" rtl="0" eaLnBrk="1" latinLnBrk="0" hangingPunct="1">
              <a:spcBef>
                <a:spcPts val="0"/>
              </a:spcBef>
              <a:buNone/>
            </a:pPr>
            <a:r>
              <a:rPr lang="he-IL" baseline="0" dirty="0" smtClean="0"/>
              <a:t>ככל שהזמן עובר, צריך לתת פחות מידע, שממלא את המסך, ולשמור את המקום לדברים החשובים</a:t>
            </a:r>
            <a:endParaRPr dirty="0"/>
          </a:p>
        </p:txBody>
      </p:sp>
    </p:spTree>
    <p:extLst>
      <p:ext uri="{BB962C8B-B14F-4D97-AF65-F5344CB8AC3E}">
        <p14:creationId xmlns:p14="http://schemas.microsoft.com/office/powerpoint/2010/main" val="1682106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smtClean="0"/>
              <a:t>כשהתחלנו, הרובוט ידע להבין כוונות רק</a:t>
            </a:r>
            <a:r>
              <a:rPr lang="he-IL" baseline="0" dirty="0" smtClean="0"/>
              <a:t> של קביעת פגישה, שינוי פגישה, ומחיקה.</a:t>
            </a:r>
          </a:p>
          <a:p>
            <a:pPr marL="0" algn="r" defTabSz="914400" rtl="1" eaLnBrk="1" latinLnBrk="0" hangingPunct="1"/>
            <a:r>
              <a:rPr lang="he-IL" baseline="0" dirty="0" smtClean="0"/>
              <a:t>תוך 3 ימים שהוא היה בחוץ, היינו צריכים ללמד אותו גם שאומרים לו תודה, שאומרים לו שלום, שמקללים אותו</a:t>
            </a:r>
          </a:p>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F57F5F2B-0774-4B2F-B501-5D61A3F97514}" type="slidenum">
              <a:rPr lang="he-IL" smtClean="0"/>
              <a:t>25</a:t>
            </a:fld>
            <a:endParaRPr lang="he-IL"/>
          </a:p>
        </p:txBody>
      </p:sp>
    </p:spTree>
    <p:extLst>
      <p:ext uri="{BB962C8B-B14F-4D97-AF65-F5344CB8AC3E}">
        <p14:creationId xmlns:p14="http://schemas.microsoft.com/office/powerpoint/2010/main" val="125578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err="1" smtClean="0"/>
              <a:t>סלאק</a:t>
            </a:r>
            <a:r>
              <a:rPr lang="he-IL" baseline="0" dirty="0" smtClean="0"/>
              <a:t> היא חברה שגדלה במהירות, בסביבות ארגוניות חדשניות יחסית, צעירה ברוחה. אנשים יושבים ומנהלים את רוב התקשורת המשרדית שלהם דרך </a:t>
            </a:r>
            <a:r>
              <a:rPr lang="he-IL" baseline="0" dirty="0" err="1" smtClean="0"/>
              <a:t>סלאק</a:t>
            </a:r>
            <a:r>
              <a:rPr lang="he-IL" baseline="0" dirty="0" smtClean="0"/>
              <a:t>, לאורך שעות היום.</a:t>
            </a:r>
            <a:r>
              <a:rPr lang="en-US" baseline="0" dirty="0" smtClean="0"/>
              <a:t/>
            </a:r>
            <a:br>
              <a:rPr lang="en-US" baseline="0" dirty="0" smtClean="0"/>
            </a:br>
            <a:r>
              <a:rPr lang="he-IL" baseline="0" dirty="0" smtClean="0"/>
              <a:t>היא הביאה </a:t>
            </a:r>
            <a:r>
              <a:rPr lang="he-IL" baseline="0" dirty="0" err="1" smtClean="0"/>
              <a:t>איתה</a:t>
            </a:r>
            <a:r>
              <a:rPr lang="he-IL" baseline="0" dirty="0" smtClean="0"/>
              <a:t> משהו חדש למשחק הזה, אפשרות לכתוב בוטים.</a:t>
            </a:r>
          </a:p>
          <a:p>
            <a:r>
              <a:rPr lang="he-IL" baseline="0" dirty="0" smtClean="0"/>
              <a:t>זאת אומרת, אי אפשר להתערב בממשק, אין כפתורים להציג, אבל אפשר להתכתב עם משתמשים.</a:t>
            </a:r>
          </a:p>
          <a:p>
            <a:r>
              <a:rPr lang="he-IL" baseline="0" dirty="0" smtClean="0"/>
              <a:t>לפני 11 חודשים, אמרנו יאללה, ננסה, נראה מה יוצא מזה. לקחנו את כל מנוע ה</a:t>
            </a:r>
            <a:r>
              <a:rPr lang="en-US" baseline="0" dirty="0" smtClean="0"/>
              <a:t>backend</a:t>
            </a:r>
            <a:r>
              <a:rPr lang="he-IL" baseline="0" dirty="0" smtClean="0"/>
              <a:t> שלנו, זה שמחבר בין יומנים, העדפות משתמשים, סורק לשינויים, מתריע – וחיברנו אותו לפרונט-אנד חדש לגמרי – </a:t>
            </a:r>
            <a:r>
              <a:rPr lang="he-IL" baseline="0" dirty="0" err="1" smtClean="0"/>
              <a:t>בוט</a:t>
            </a:r>
            <a:r>
              <a:rPr lang="he-IL" baseline="0" dirty="0" smtClean="0"/>
              <a:t> שיחה.</a:t>
            </a:r>
          </a:p>
          <a:p>
            <a:endParaRPr lang="he-IL" baseline="0" dirty="0" smtClean="0"/>
          </a:p>
          <a:p>
            <a:r>
              <a:rPr lang="he-IL" baseline="0" dirty="0" smtClean="0"/>
              <a:t>הדגמה? הדגמה.</a:t>
            </a:r>
          </a:p>
          <a:p>
            <a:endParaRPr lang="he-IL" dirty="0"/>
          </a:p>
        </p:txBody>
      </p:sp>
      <p:sp>
        <p:nvSpPr>
          <p:cNvPr id="4" name="Slide Number Placeholder 3"/>
          <p:cNvSpPr>
            <a:spLocks noGrp="1"/>
          </p:cNvSpPr>
          <p:nvPr>
            <p:ph type="sldNum" sz="quarter" idx="10"/>
          </p:nvPr>
        </p:nvSpPr>
        <p:spPr/>
        <p:txBody>
          <a:bodyPr/>
          <a:lstStyle/>
          <a:p>
            <a:fld id="{F57F5F2B-0774-4B2F-B501-5D61A3F97514}" type="slidenum">
              <a:rPr lang="he-IL" smtClean="0"/>
              <a:t>2</a:t>
            </a:fld>
            <a:endParaRPr lang="he-IL"/>
          </a:p>
        </p:txBody>
      </p:sp>
    </p:spTree>
    <p:extLst>
      <p:ext uri="{BB962C8B-B14F-4D97-AF65-F5344CB8AC3E}">
        <p14:creationId xmlns:p14="http://schemas.microsoft.com/office/powerpoint/2010/main" val="3888066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he-IL" baseline="0" dirty="0" smtClean="0"/>
          </a:p>
        </p:txBody>
      </p:sp>
      <p:sp>
        <p:nvSpPr>
          <p:cNvPr id="4" name="Slide Number Placeholder 3"/>
          <p:cNvSpPr>
            <a:spLocks noGrp="1"/>
          </p:cNvSpPr>
          <p:nvPr>
            <p:ph type="sldNum" sz="quarter" idx="10"/>
          </p:nvPr>
        </p:nvSpPr>
        <p:spPr/>
        <p:txBody>
          <a:bodyPr/>
          <a:lstStyle/>
          <a:p>
            <a:fld id="{F57F5F2B-0774-4B2F-B501-5D61A3F97514}" type="slidenum">
              <a:rPr lang="he-IL" smtClean="0"/>
              <a:t>27</a:t>
            </a:fld>
            <a:endParaRPr lang="he-IL"/>
          </a:p>
        </p:txBody>
      </p:sp>
    </p:spTree>
    <p:extLst>
      <p:ext uri="{BB962C8B-B14F-4D97-AF65-F5344CB8AC3E}">
        <p14:creationId xmlns:p14="http://schemas.microsoft.com/office/powerpoint/2010/main" val="106213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smtClean="0"/>
              <a:t>לקראת סוף </a:t>
            </a:r>
            <a:r>
              <a:rPr lang="he-IL" baseline="0" dirty="0" smtClean="0"/>
              <a:t>דצמבר, היה</a:t>
            </a:r>
            <a:r>
              <a:rPr lang="he-IL" dirty="0" smtClean="0"/>
              <a:t> זינוק במשפטי הקללות </a:t>
            </a:r>
            <a:r>
              <a:rPr lang="en-US" dirty="0" smtClean="0"/>
              <a:t>Insult</a:t>
            </a:r>
            <a:r>
              <a:rPr lang="he-IL" dirty="0" smtClean="0"/>
              <a:t> שהרובוט קיבל.</a:t>
            </a:r>
            <a:r>
              <a:rPr lang="he-IL" baseline="0" dirty="0" smtClean="0"/>
              <a:t> לא נעים בכלל. היו שם דברים נוראיים.</a:t>
            </a:r>
          </a:p>
          <a:p>
            <a:pPr marL="0" algn="r" defTabSz="914400" rtl="1" eaLnBrk="1" latinLnBrk="0" hangingPunct="1"/>
            <a:r>
              <a:rPr lang="he-IL" baseline="0" dirty="0" smtClean="0"/>
              <a:t>מה קרה? השקנו התראות בתוך הרובוט – הוא הודיע לאנשים על פגישות חדשות שהם מוזמנים אליהן. אנשים לא נהנו מזה.</a:t>
            </a:r>
          </a:p>
          <a:p>
            <a:pPr marL="0" algn="r" defTabSz="914400" rtl="1" eaLnBrk="1" latinLnBrk="0" hangingPunct="1"/>
            <a:r>
              <a:rPr lang="he-IL" baseline="0" dirty="0" smtClean="0"/>
              <a:t>כשניתחנו את הקפיצה, הבנו שרובם מבקשים ממנו שיסתום את הפה.</a:t>
            </a:r>
          </a:p>
          <a:p>
            <a:pPr marL="0" algn="r" defTabSz="914400" rtl="1" eaLnBrk="1" latinLnBrk="0" hangingPunct="1"/>
            <a:r>
              <a:rPr lang="he-IL" baseline="0" dirty="0" smtClean="0"/>
              <a:t>אז אילפנו את המודל על סוג חדש של משפטים – משפטי ״תשתוק כבר!״, שברגע שהם נאמרים, הרובוט מתנצל על הנדנודים שלו, ומבטיח שהוא לא יעשה את זה יותר. כל משפט ״שתוק כבר״ שזיהינו הוריד בערך 20 עלבונות. לא היינו יכולים לזהות כזה דבר עם אפליקציה, למעט </a:t>
            </a:r>
            <a:r>
              <a:rPr lang="en-US" baseline="0" dirty="0" smtClean="0"/>
              <a:t>review</a:t>
            </a:r>
            <a:r>
              <a:rPr lang="he-IL" baseline="0" dirty="0" smtClean="0"/>
              <a:t>ים זועמים </a:t>
            </a:r>
            <a:r>
              <a:rPr lang="he-IL" baseline="0" dirty="0" err="1" smtClean="0"/>
              <a:t>באפ</a:t>
            </a:r>
            <a:r>
              <a:rPr lang="he-IL" baseline="0" dirty="0" smtClean="0"/>
              <a:t> סטור.</a:t>
            </a:r>
            <a:endParaRPr lang="en-US" dirty="0"/>
          </a:p>
        </p:txBody>
      </p:sp>
      <p:sp>
        <p:nvSpPr>
          <p:cNvPr id="4" name="Slide Number Placeholder 3"/>
          <p:cNvSpPr>
            <a:spLocks noGrp="1"/>
          </p:cNvSpPr>
          <p:nvPr>
            <p:ph type="sldNum" sz="quarter" idx="10"/>
          </p:nvPr>
        </p:nvSpPr>
        <p:spPr/>
        <p:txBody>
          <a:bodyPr/>
          <a:lstStyle/>
          <a:p>
            <a:fld id="{F57F5F2B-0774-4B2F-B501-5D61A3F97514}" type="slidenum">
              <a:rPr lang="he-IL" smtClean="0"/>
              <a:t>28</a:t>
            </a:fld>
            <a:endParaRPr lang="he-IL"/>
          </a:p>
        </p:txBody>
      </p:sp>
    </p:spTree>
    <p:extLst>
      <p:ext uri="{BB962C8B-B14F-4D97-AF65-F5344CB8AC3E}">
        <p14:creationId xmlns:p14="http://schemas.microsoft.com/office/powerpoint/2010/main" val="949453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21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113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algn="r" defTabSz="914400" rtl="1" eaLnBrk="1" latinLnBrk="0" hangingPunct="1">
              <a:spcBef>
                <a:spcPts val="0"/>
              </a:spcBef>
              <a:buNone/>
            </a:pPr>
            <a:r>
              <a:rPr lang="he-IL" dirty="0" smtClean="0"/>
              <a:t>הודעת</a:t>
            </a:r>
            <a:r>
              <a:rPr lang="he-IL" baseline="0" dirty="0" smtClean="0"/>
              <a:t> שגיאה שונה לכל טעות</a:t>
            </a:r>
            <a:endParaRPr dirty="0"/>
          </a:p>
        </p:txBody>
      </p:sp>
    </p:spTree>
    <p:extLst>
      <p:ext uri="{BB962C8B-B14F-4D97-AF65-F5344CB8AC3E}">
        <p14:creationId xmlns:p14="http://schemas.microsoft.com/office/powerpoint/2010/main" val="606975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7899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7443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smtClean="0"/>
              <a:t>ופתאום</a:t>
            </a:r>
            <a:r>
              <a:rPr lang="he-IL" baseline="0" dirty="0" smtClean="0"/>
              <a:t> – זה תפס. יש לנו משתמשים. והם קבועים וחוזרים. </a:t>
            </a:r>
            <a:endParaRPr lang="en-US" baseline="0" dirty="0" smtClean="0"/>
          </a:p>
          <a:p>
            <a:pPr marL="0" algn="r" defTabSz="914400" rtl="1" eaLnBrk="1" latinLnBrk="0" hangingPunct="1"/>
            <a:r>
              <a:rPr lang="he-IL" baseline="0" dirty="0" smtClean="0"/>
              <a:t>ומאז שהשקנו, אנחנו עדיין מנסים ללמוד את העולם החדש הזה, ולהבין קודם כל למה זה קרה וקורה עכשיו, ומה צריך לעשות כדי להסתדר בו כמו שצריך.</a:t>
            </a:r>
            <a:endParaRPr lang="he-IL" dirty="0" smtClean="0"/>
          </a:p>
        </p:txBody>
      </p:sp>
      <p:sp>
        <p:nvSpPr>
          <p:cNvPr id="4" name="Slide Number Placeholder 3"/>
          <p:cNvSpPr>
            <a:spLocks noGrp="1"/>
          </p:cNvSpPr>
          <p:nvPr>
            <p:ph type="sldNum" sz="quarter" idx="10"/>
          </p:nvPr>
        </p:nvSpPr>
        <p:spPr/>
        <p:txBody>
          <a:bodyPr/>
          <a:lstStyle/>
          <a:p>
            <a:fld id="{F57F5F2B-0774-4B2F-B501-5D61A3F97514}" type="slidenum">
              <a:rPr lang="he-IL" smtClean="0"/>
              <a:t>3</a:t>
            </a:fld>
            <a:endParaRPr lang="he-IL"/>
          </a:p>
        </p:txBody>
      </p:sp>
    </p:spTree>
    <p:extLst>
      <p:ext uri="{BB962C8B-B14F-4D97-AF65-F5344CB8AC3E}">
        <p14:creationId xmlns:p14="http://schemas.microsoft.com/office/powerpoint/2010/main" val="117915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smtClean="0"/>
              <a:t>למקרה שהדמו לא עובד</a:t>
            </a:r>
            <a:endParaRPr lang="en-US" dirty="0"/>
          </a:p>
        </p:txBody>
      </p:sp>
      <p:sp>
        <p:nvSpPr>
          <p:cNvPr id="4" name="Slide Number Placeholder 3"/>
          <p:cNvSpPr>
            <a:spLocks noGrp="1"/>
          </p:cNvSpPr>
          <p:nvPr>
            <p:ph type="sldNum" sz="quarter" idx="10"/>
          </p:nvPr>
        </p:nvSpPr>
        <p:spPr/>
        <p:txBody>
          <a:bodyPr/>
          <a:lstStyle/>
          <a:p>
            <a:fld id="{F57F5F2B-0774-4B2F-B501-5D61A3F97514}" type="slidenum">
              <a:rPr lang="he-IL" smtClean="0"/>
              <a:t>4</a:t>
            </a:fld>
            <a:endParaRPr lang="he-IL"/>
          </a:p>
        </p:txBody>
      </p:sp>
    </p:spTree>
    <p:extLst>
      <p:ext uri="{BB962C8B-B14F-4D97-AF65-F5344CB8AC3E}">
        <p14:creationId xmlns:p14="http://schemas.microsoft.com/office/powerpoint/2010/main" val="252162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0276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smtClean="0"/>
              <a:t>בשנה</a:t>
            </a:r>
            <a:r>
              <a:rPr lang="he-IL" baseline="0" dirty="0" smtClean="0"/>
              <a:t> האחרונה הופיעו כמה </a:t>
            </a:r>
            <a:r>
              <a:rPr lang="he-IL" baseline="0" dirty="0" err="1" smtClean="0"/>
              <a:t>סטארטאפים</a:t>
            </a:r>
            <a:r>
              <a:rPr lang="he-IL" baseline="0" dirty="0" smtClean="0"/>
              <a:t> שעושים דברים מעניינים בתחום הזה</a:t>
            </a:r>
          </a:p>
          <a:p>
            <a:pPr marL="0" algn="r" defTabSz="914400" rtl="1" eaLnBrk="1" latinLnBrk="0" hangingPunct="1"/>
            <a:r>
              <a:rPr lang="en-US" baseline="0" dirty="0" smtClean="0"/>
              <a:t>Digit </a:t>
            </a:r>
            <a:r>
              <a:rPr lang="he-IL" baseline="0" dirty="0" smtClean="0"/>
              <a:t> עוזר לך לחסוך כסף באמצעות ממשק שיחתי</a:t>
            </a:r>
          </a:p>
          <a:p>
            <a:pPr marL="0" algn="r" defTabSz="914400" rtl="1" eaLnBrk="1" latinLnBrk="0" hangingPunct="1"/>
            <a:r>
              <a:rPr lang="en-US" baseline="0" dirty="0" smtClean="0"/>
              <a:t>Magic, Operator</a:t>
            </a:r>
            <a:r>
              <a:rPr lang="he-IL" baseline="0" dirty="0" smtClean="0"/>
              <a:t> עובדים מעל </a:t>
            </a:r>
            <a:r>
              <a:rPr lang="he-IL" baseline="0" dirty="0" err="1" smtClean="0"/>
              <a:t>סמסים</a:t>
            </a:r>
            <a:r>
              <a:rPr lang="he-IL" baseline="0" dirty="0" smtClean="0"/>
              <a:t>, פותרים לך בעיות</a:t>
            </a:r>
          </a:p>
          <a:p>
            <a:pPr marL="0" algn="r" defTabSz="914400" rtl="1" eaLnBrk="1" latinLnBrk="0" hangingPunct="1"/>
            <a:endParaRPr lang="he-IL" baseline="0" dirty="0" smtClean="0"/>
          </a:p>
          <a:p>
            <a:pPr marL="0" algn="r" defTabSz="914400" rtl="1" eaLnBrk="1" latinLnBrk="0" hangingPunct="1"/>
            <a:r>
              <a:rPr lang="he-IL" baseline="0" dirty="0" smtClean="0"/>
              <a:t>שיחה היא חוויית משתמש גמישה יותר – דמיינו איך נראית הגדרה של פגישה ״כל שני וחמישי בשעות הבוקר עם המפתחים״ – יש כמות קליקים היסטרית!</a:t>
            </a:r>
            <a:r>
              <a:rPr lang="en-US" baseline="0" dirty="0" smtClean="0"/>
              <a:t/>
            </a:r>
            <a:br>
              <a:rPr lang="en-US" baseline="0" dirty="0" smtClean="0"/>
            </a:br>
            <a:r>
              <a:rPr lang="he-IL" baseline="0" dirty="0" smtClean="0"/>
              <a:t>ואנחנו מנהלים שיחות בקול כבר 100,000 שנה, ובכתב כמעט 6000 – יש לנו ניסיון בהבעת המסרים שלנו במילים. בקליקים – קצת פחות. דורש קשב ויזואלי-</a:t>
            </a:r>
            <a:r>
              <a:rPr lang="he-IL" baseline="0" dirty="0" err="1" smtClean="0"/>
              <a:t>טקטילי</a:t>
            </a:r>
            <a:r>
              <a:rPr lang="he-IL" baseline="0" dirty="0" smtClean="0"/>
              <a:t> כל הזמן – מה על המסך, על מה אני לוחץ.</a:t>
            </a:r>
          </a:p>
          <a:p>
            <a:pPr marL="0" algn="r" defTabSz="914400" rtl="1" eaLnBrk="1" latinLnBrk="0" hangingPunct="1"/>
            <a:endParaRPr lang="he-IL" baseline="0" dirty="0" smtClean="0"/>
          </a:p>
          <a:p>
            <a:pPr marL="0" algn="r" defTabSz="914400" rtl="1" eaLnBrk="1" latinLnBrk="0" hangingPunct="1"/>
            <a:r>
              <a:rPr lang="he-IL" baseline="0" dirty="0" smtClean="0"/>
              <a:t>קשה להיחקק כאפליקציה. במיוחד, כאפליקציה שאתה צריך רק פעם בשבוע או שבועיים. זאת אומרת, שיש לך יותר סיכוי להתבלט בתור עלוקה בתוך אחת האפליקציות הגדולות, מאשר להיות משהו עצמאי. זה מאפשר לך יותר הזדמנויות.</a:t>
            </a:r>
          </a:p>
          <a:p>
            <a:pPr marL="0" algn="r" defTabSz="914400" rtl="1" eaLnBrk="1" latinLnBrk="0" hangingPunct="1"/>
            <a:endParaRPr lang="he-IL" baseline="0" dirty="0" smtClean="0"/>
          </a:p>
          <a:p>
            <a:pPr marL="0" algn="r" defTabSz="914400" rtl="1" eaLnBrk="1" latinLnBrk="0" hangingPunct="1"/>
            <a:r>
              <a:rPr lang="he-IL" baseline="0" dirty="0" smtClean="0"/>
              <a:t>אפילו מארק </a:t>
            </a:r>
            <a:r>
              <a:rPr lang="he-IL" baseline="0" dirty="0" err="1" smtClean="0"/>
              <a:t>צוקרברג</a:t>
            </a:r>
            <a:r>
              <a:rPr lang="he-IL" baseline="0" dirty="0" smtClean="0"/>
              <a:t> בונה לעצמו בינה מלאכותית שתעשה לו דברים</a:t>
            </a:r>
          </a:p>
        </p:txBody>
      </p:sp>
      <p:sp>
        <p:nvSpPr>
          <p:cNvPr id="4" name="Slide Number Placeholder 3"/>
          <p:cNvSpPr>
            <a:spLocks noGrp="1"/>
          </p:cNvSpPr>
          <p:nvPr>
            <p:ph type="sldNum" sz="quarter" idx="10"/>
          </p:nvPr>
        </p:nvSpPr>
        <p:spPr/>
        <p:txBody>
          <a:bodyPr/>
          <a:lstStyle/>
          <a:p>
            <a:fld id="{F57F5F2B-0774-4B2F-B501-5D61A3F97514}" type="slidenum">
              <a:rPr lang="he-IL" smtClean="0"/>
              <a:t>6</a:t>
            </a:fld>
            <a:endParaRPr lang="he-IL"/>
          </a:p>
        </p:txBody>
      </p:sp>
    </p:spTree>
    <p:extLst>
      <p:ext uri="{BB962C8B-B14F-4D97-AF65-F5344CB8AC3E}">
        <p14:creationId xmlns:p14="http://schemas.microsoft.com/office/powerpoint/2010/main" val="3577134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smtClean="0"/>
              <a:t>קל להרים שרת איתם</a:t>
            </a:r>
            <a:r>
              <a:rPr lang="he-IL" baseline="0" dirty="0" smtClean="0"/>
              <a:t> - רק מתחברים לאחד השירותים הטקסטואליים (</a:t>
            </a:r>
            <a:r>
              <a:rPr lang="he-IL" baseline="0" dirty="0" err="1" smtClean="0"/>
              <a:t>סלאק</a:t>
            </a:r>
            <a:r>
              <a:rPr lang="he-IL" baseline="0" dirty="0" smtClean="0"/>
              <a:t>, </a:t>
            </a:r>
            <a:r>
              <a:rPr lang="he-IL" baseline="0" dirty="0" err="1" smtClean="0"/>
              <a:t>טוויליו</a:t>
            </a:r>
            <a:r>
              <a:rPr lang="he-IL" baseline="0" dirty="0" smtClean="0"/>
              <a:t> </a:t>
            </a:r>
            <a:r>
              <a:rPr lang="he-IL" baseline="0" dirty="0" err="1" smtClean="0"/>
              <a:t>לסמסים</a:t>
            </a:r>
            <a:r>
              <a:rPr lang="he-IL" baseline="0" dirty="0" smtClean="0"/>
              <a:t>, שרת מייל), סורקים תוכן, מחזירים תשובות.</a:t>
            </a:r>
          </a:p>
          <a:p>
            <a:pPr marL="0" algn="r" defTabSz="914400" rtl="1" eaLnBrk="1" latinLnBrk="0" hangingPunct="1"/>
            <a:r>
              <a:rPr lang="he-IL" baseline="0" dirty="0" smtClean="0"/>
              <a:t>אין ממשק משתמש ויזואלי – אין חומרות שונות, אין </a:t>
            </a:r>
            <a:r>
              <a:rPr lang="en-US" baseline="0" dirty="0" smtClean="0"/>
              <a:t>CSS</a:t>
            </a:r>
            <a:r>
              <a:rPr lang="he-IL" baseline="0" dirty="0" smtClean="0"/>
              <a:t>, אין התנהגות אחרת </a:t>
            </a:r>
            <a:r>
              <a:rPr lang="he-IL" baseline="0" dirty="0" err="1" smtClean="0"/>
              <a:t>בורטיקלי</a:t>
            </a:r>
            <a:r>
              <a:rPr lang="he-IL" baseline="0" dirty="0" smtClean="0"/>
              <a:t> והוריזונטלי, אין </a:t>
            </a:r>
            <a:r>
              <a:rPr lang="he-IL" baseline="0" dirty="0" err="1" smtClean="0"/>
              <a:t>קונסטריינטים</a:t>
            </a:r>
            <a:r>
              <a:rPr lang="he-IL" baseline="0" dirty="0" smtClean="0"/>
              <a:t>, אין </a:t>
            </a:r>
            <a:r>
              <a:rPr lang="en-US" baseline="0" dirty="0" smtClean="0"/>
              <a:t>wireframe</a:t>
            </a:r>
            <a:r>
              <a:rPr lang="he-IL" baseline="0" dirty="0" smtClean="0"/>
              <a:t>, אין ״רק שינויי צבע אחרונים״, אין אנימציות</a:t>
            </a:r>
          </a:p>
          <a:p>
            <a:pPr marL="0" algn="r" defTabSz="914400" rtl="1" eaLnBrk="1" latinLnBrk="0" hangingPunct="1"/>
            <a:r>
              <a:rPr lang="he-IL" dirty="0" smtClean="0"/>
              <a:t>לאף אחד אין גישה לקוד שאתה</a:t>
            </a:r>
            <a:r>
              <a:rPr lang="he-IL" baseline="0" dirty="0" smtClean="0"/>
              <a:t> מריץ</a:t>
            </a:r>
          </a:p>
          <a:p>
            <a:pPr marL="0" algn="r" defTabSz="914400" rtl="1" eaLnBrk="1" latinLnBrk="0" hangingPunct="1"/>
            <a:r>
              <a:rPr lang="he-IL" dirty="0" smtClean="0"/>
              <a:t>קל</a:t>
            </a:r>
            <a:r>
              <a:rPr lang="he-IL" baseline="0" dirty="0" smtClean="0"/>
              <a:t> מאוד להעלות שרתים נוספים, לעשות חלוקת עומס, אם אתה 100% בינה מלאכותית בלי אנשים ברקע, אתה יכול לגדול בצורה חופשית, אף אחד לא משפיע על האחר.</a:t>
            </a:r>
          </a:p>
          <a:p>
            <a:pPr marL="0" algn="r" defTabSz="914400" rtl="1" eaLnBrk="1" latinLnBrk="0" hangingPunct="1"/>
            <a:r>
              <a:rPr lang="he-IL" baseline="0" dirty="0" smtClean="0"/>
              <a:t>קל לכתוב טסטים – בונים תרחישים, מוודאים שהתשובות כצפוי. הטסטים פחות שבריריים מטסטים של ממשק משתמש, ויכולים לבדוק מצבים ברמת אבסטרקציה גבוהה יותר. קל לבנות </a:t>
            </a:r>
            <a:r>
              <a:rPr lang="en-US" baseline="0" dirty="0" smtClean="0"/>
              <a:t>setup</a:t>
            </a:r>
            <a:r>
              <a:rPr lang="he-IL" baseline="0" dirty="0" smtClean="0"/>
              <a:t> לטסט, ולהבהיר מה אמור לקרות ״אם משתמש כרגע במצב של יצירת פגישה, והוא מבקש ליצור פגישה אחרת, אבל חסר לו פרט קריטי, תישאר ביצירה של הפגישה הנוכחית״</a:t>
            </a:r>
          </a:p>
          <a:p>
            <a:pPr marL="0" algn="r" defTabSz="914400" rtl="1" eaLnBrk="1" latinLnBrk="0" hangingPunct="1"/>
            <a:r>
              <a:rPr lang="he-IL" baseline="0" dirty="0" smtClean="0"/>
              <a:t>קל מאוד לדבג – כשמשהו מוזר קורה לאחד המשתמשים, באמצעות שחזור של המצב שבו הוא היה והקלט שהגיע, אפשר להריץ מחדש (בסביבה </a:t>
            </a:r>
            <a:r>
              <a:rPr lang="he-IL" baseline="0" dirty="0" err="1" smtClean="0"/>
              <a:t>מסומלצת</a:t>
            </a:r>
            <a:r>
              <a:rPr lang="he-IL" baseline="0" dirty="0" smtClean="0"/>
              <a:t>) עם כל המידע שיש לו</a:t>
            </a:r>
            <a:endParaRPr lang="en-US" baseline="0" dirty="0" smtClean="0"/>
          </a:p>
          <a:p>
            <a:pPr marL="0" algn="r" defTabSz="914400" rtl="1" eaLnBrk="1" latinLnBrk="0" hangingPunct="1"/>
            <a:endParaRPr lang="en-US" baseline="0" dirty="0" smtClean="0"/>
          </a:p>
          <a:p>
            <a:pPr marL="0" algn="r" defTabSz="914400" rtl="1" eaLnBrk="1" latinLnBrk="0" hangingPunct="1"/>
            <a:r>
              <a:rPr lang="he-IL" baseline="0" dirty="0" smtClean="0"/>
              <a:t>אנשים כותבים מה הם רוצים באמת! הם לא מוגבלים על ידי הכפתורים. הם סקרנים ויחקרו.</a:t>
            </a:r>
            <a:endParaRPr lang="en-US" dirty="0"/>
          </a:p>
        </p:txBody>
      </p:sp>
      <p:sp>
        <p:nvSpPr>
          <p:cNvPr id="4" name="Slide Number Placeholder 3"/>
          <p:cNvSpPr>
            <a:spLocks noGrp="1"/>
          </p:cNvSpPr>
          <p:nvPr>
            <p:ph type="sldNum" sz="quarter" idx="10"/>
          </p:nvPr>
        </p:nvSpPr>
        <p:spPr/>
        <p:txBody>
          <a:bodyPr/>
          <a:lstStyle/>
          <a:p>
            <a:fld id="{F57F5F2B-0774-4B2F-B501-5D61A3F97514}" type="slidenum">
              <a:rPr lang="he-IL" smtClean="0"/>
              <a:t>10</a:t>
            </a:fld>
            <a:endParaRPr lang="he-IL"/>
          </a:p>
        </p:txBody>
      </p:sp>
    </p:spTree>
    <p:extLst>
      <p:ext uri="{BB962C8B-B14F-4D97-AF65-F5344CB8AC3E}">
        <p14:creationId xmlns:p14="http://schemas.microsoft.com/office/powerpoint/2010/main" val="1684116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he-IL" dirty="0" smtClean="0"/>
              <a:t>לא צריך לעבור מבחן </a:t>
            </a:r>
            <a:r>
              <a:rPr lang="he-IL" dirty="0" err="1" smtClean="0"/>
              <a:t>טיורינג</a:t>
            </a:r>
            <a:r>
              <a:rPr lang="he-IL" dirty="0" smtClean="0"/>
              <a:t>, אבל כן צריך להיות</a:t>
            </a:r>
            <a:r>
              <a:rPr lang="he-IL" baseline="0" dirty="0" smtClean="0"/>
              <a:t> מספיק נעים לבן אנוש – </a:t>
            </a:r>
            <a:r>
              <a:rPr lang="he-IL" baseline="0" dirty="0" smtClean="0"/>
              <a:t>בזה יתמקד החלק האחרון של ההרצאה</a:t>
            </a:r>
            <a:endParaRPr lang="en-US" dirty="0" smtClean="0"/>
          </a:p>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F57F5F2B-0774-4B2F-B501-5D61A3F97514}" type="slidenum">
              <a:rPr lang="he-IL" smtClean="0"/>
              <a:t>11</a:t>
            </a:fld>
            <a:endParaRPr lang="he-IL"/>
          </a:p>
        </p:txBody>
      </p:sp>
    </p:spTree>
    <p:extLst>
      <p:ext uri="{BB962C8B-B14F-4D97-AF65-F5344CB8AC3E}">
        <p14:creationId xmlns:p14="http://schemas.microsoft.com/office/powerpoint/2010/main" val="172507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baseline="0" dirty="0" smtClean="0"/>
          </a:p>
        </p:txBody>
      </p:sp>
      <p:sp>
        <p:nvSpPr>
          <p:cNvPr id="4" name="Slide Number Placeholder 3"/>
          <p:cNvSpPr>
            <a:spLocks noGrp="1"/>
          </p:cNvSpPr>
          <p:nvPr>
            <p:ph type="sldNum" sz="quarter" idx="10"/>
          </p:nvPr>
        </p:nvSpPr>
        <p:spPr/>
        <p:txBody>
          <a:bodyPr/>
          <a:lstStyle/>
          <a:p>
            <a:fld id="{F57F5F2B-0774-4B2F-B501-5D61A3F97514}" type="slidenum">
              <a:rPr lang="he-IL" smtClean="0"/>
              <a:t>14</a:t>
            </a:fld>
            <a:endParaRPr lang="he-IL"/>
          </a:p>
        </p:txBody>
      </p:sp>
    </p:spTree>
    <p:extLst>
      <p:ext uri="{BB962C8B-B14F-4D97-AF65-F5344CB8AC3E}">
        <p14:creationId xmlns:p14="http://schemas.microsoft.com/office/powerpoint/2010/main" val="125021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Eyal Yavor, </a:t>
            </a:r>
            <a:r>
              <a:rPr lang="en-US" dirty="0" err="1" smtClean="0"/>
              <a:t>meekan</a:t>
            </a:r>
            <a:r>
              <a:rPr lang="en-US" dirty="0" smtClean="0"/>
              <a:t>, </a:t>
            </a:r>
            <a:r>
              <a:rPr lang="en-US" dirty="0" err="1" smtClean="0"/>
              <a:t>eyal@meekan.com</a:t>
            </a:r>
            <a:endParaRPr lang="en-US" dirty="0" smtClean="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356796283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Eyal Yavor, meekan, eyal@meekan.com</a:t>
            </a:r>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2558851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Eyal Yavor, meekan, eyal@meekan.com</a:t>
            </a:r>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546069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lgn="l">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 name="Footer Placeholder 4"/>
          <p:cNvSpPr>
            <a:spLocks noGrp="1"/>
          </p:cNvSpPr>
          <p:nvPr>
            <p:ph type="ftr" sz="quarter" idx="11"/>
          </p:nvPr>
        </p:nvSpPr>
        <p:spPr>
          <a:xfrm>
            <a:off x="3124200" y="4767263"/>
            <a:ext cx="2895600" cy="273844"/>
          </a:xfrm>
        </p:spPr>
        <p:txBody>
          <a:bodyPr/>
          <a:lstStyle/>
          <a:p>
            <a:r>
              <a:rPr lang="en-US" dirty="0" smtClean="0"/>
              <a:t>Eyal Yavor, </a:t>
            </a:r>
            <a:r>
              <a:rPr lang="en-US" dirty="0" err="1" smtClean="0"/>
              <a:t>meekan</a:t>
            </a:r>
            <a:r>
              <a:rPr lang="en-US" dirty="0" smtClean="0"/>
              <a:t>, </a:t>
            </a:r>
            <a:r>
              <a:rPr lang="en-US" dirty="0" err="1" smtClean="0"/>
              <a:t>eyal@meekan.com</a:t>
            </a:r>
            <a:endParaRPr lang="en-US" dirty="0" smtClean="0"/>
          </a:p>
        </p:txBody>
      </p:sp>
    </p:spTree>
    <p:extLst>
      <p:ext uri="{BB962C8B-B14F-4D97-AF65-F5344CB8AC3E}">
        <p14:creationId xmlns:p14="http://schemas.microsoft.com/office/powerpoint/2010/main" val="4667047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Eyal Yavor, </a:t>
            </a:r>
            <a:r>
              <a:rPr lang="en-US" dirty="0" err="1" smtClean="0"/>
              <a:t>meekan</a:t>
            </a:r>
            <a:r>
              <a:rPr lang="en-US" dirty="0" smtClean="0"/>
              <a:t>, </a:t>
            </a:r>
            <a:r>
              <a:rPr lang="en-US" dirty="0" err="1" smtClean="0"/>
              <a:t>eyal@meekan.com</a:t>
            </a:r>
            <a:endParaRPr lang="en-US" dirty="0" smtClean="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291064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Eyal Yavor, meekan, eyal@meekan.com</a:t>
            </a:r>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3932056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Eyal Yavor, meekan, eyal@meekan.com</a:t>
            </a:r>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2842941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smtClean="0"/>
              <a:t>Eyal Yavor, meekan, eyal@meekan.com</a:t>
            </a:r>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3502779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1465676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smtClean="0"/>
              <a:t>Eyal Yavor, meekan, eyal@meekan.com</a:t>
            </a:r>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21162083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Eyal Yavor, meekan, eyal@meekan.com</a:t>
            </a:r>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348826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Eyal Yavor, meekan, eyal@meekan.com</a:t>
            </a:r>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7CBB10A-34D7-164D-B48F-4BF48DF0E948}" type="slidenum">
              <a:rPr lang="en-US" smtClean="0"/>
              <a:t>‹#›</a:t>
            </a:fld>
            <a:endParaRPr lang="en-US" dirty="0"/>
          </a:p>
        </p:txBody>
      </p:sp>
    </p:spTree>
    <p:extLst>
      <p:ext uri="{BB962C8B-B14F-4D97-AF65-F5344CB8AC3E}">
        <p14:creationId xmlns:p14="http://schemas.microsoft.com/office/powerpoint/2010/main" val="23017972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Eyal Yavor, meekan, eyal@meekan.com</a:t>
            </a:r>
            <a:endParaRPr lang="en-US" dirty="0" smtClean="0"/>
          </a:p>
        </p:txBody>
      </p:sp>
    </p:spTree>
    <p:extLst>
      <p:ext uri="{BB962C8B-B14F-4D97-AF65-F5344CB8AC3E}">
        <p14:creationId xmlns:p14="http://schemas.microsoft.com/office/powerpoint/2010/main" val="4176281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dt="0"/>
  <p:txStyles>
    <p:titleStyle>
      <a:lvl1pPr algn="ctr" defTabSz="457200" rtl="0" eaLnBrk="1" latinLnBrk="0" hangingPunct="1">
        <a:spcBef>
          <a:spcPct val="0"/>
        </a:spcBef>
        <a:buNone/>
        <a:defRPr lang="en-US" sz="3600" kern="1200" spc="-150" dirty="0">
          <a:solidFill>
            <a:srgbClr val="C0504D"/>
          </a:solidFill>
          <a:latin typeface="+mn-lt"/>
          <a:ea typeface="+mn-ea"/>
          <a:cs typeface="+mn-cs"/>
        </a:defRPr>
      </a:lvl1pPr>
    </p:titleStyle>
    <p:body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botframework.com/" TargetMode="External"/><Relationship Id="rId3" Type="http://schemas.openxmlformats.org/officeDocument/2006/relationships/hyperlink" Target="http://howdy.ai/botki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lackhq/python-rtmbot" TargetMode="External"/><Relationship Id="rId4" Type="http://schemas.openxmlformats.org/officeDocument/2006/relationships/hyperlink" Target="https://github.com/ifwe/python-hipchat" TargetMode="External"/><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docs.python.org/3/library/pick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pyformat.inf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www.gevent.org/gevent.backdoor.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7.tiff"/></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tiff"/><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075" y="1866700"/>
            <a:ext cx="8823451" cy="1102519"/>
          </a:xfrm>
        </p:spPr>
        <p:txBody>
          <a:bodyPr>
            <a:noAutofit/>
          </a:bodyPr>
          <a:lstStyle/>
          <a:p>
            <a:r>
              <a:rPr lang="en-US" dirty="0" smtClean="0"/>
              <a:t>Chat Bot</a:t>
            </a:r>
            <a:r>
              <a:rPr lang="en-US" dirty="0"/>
              <a:t>s</a:t>
            </a:r>
            <a:r>
              <a:rPr lang="he-IL" dirty="0" smtClean="0"/>
              <a:t/>
            </a:r>
            <a:br>
              <a:rPr lang="he-IL" dirty="0" smtClean="0"/>
            </a:br>
            <a:r>
              <a:rPr lang="en-US" dirty="0" smtClean="0"/>
              <a:t/>
            </a:r>
            <a:br>
              <a:rPr lang="en-US" dirty="0" smtClean="0"/>
            </a:br>
            <a:r>
              <a:rPr lang="en-US" sz="2000" dirty="0" smtClean="0"/>
              <a:t>Eyal Yavor, CTO @ </a:t>
            </a:r>
            <a:endParaRPr lang="en-US" sz="2800" dirty="0"/>
          </a:p>
        </p:txBody>
      </p:sp>
      <p:pic>
        <p:nvPicPr>
          <p:cNvPr id="6" name="Picture 5" descr="100pA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22610">
            <a:off x="242014" y="256324"/>
            <a:ext cx="1633726" cy="1572734"/>
          </a:xfrm>
          <a:prstGeom prst="rect">
            <a:avLst/>
          </a:prstGeom>
        </p:spPr>
      </p:pic>
      <p:pic>
        <p:nvPicPr>
          <p:cNvPr id="7" name="Picture 6" descr="logo-meek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803" y="3286719"/>
            <a:ext cx="2065994" cy="490977"/>
          </a:xfrm>
          <a:prstGeom prst="rect">
            <a:avLst/>
          </a:prstGeom>
        </p:spPr>
      </p:pic>
      <p:sp>
        <p:nvSpPr>
          <p:cNvPr id="5" name="Footer Placeholder 1"/>
          <p:cNvSpPr>
            <a:spLocks noGrp="1"/>
          </p:cNvSpPr>
          <p:nvPr>
            <p:ph type="ftr" sz="quarter" idx="11"/>
          </p:nvPr>
        </p:nvSpPr>
        <p:spPr>
          <a:xfrm>
            <a:off x="3124200" y="4767263"/>
            <a:ext cx="2895600" cy="273844"/>
          </a:xfrm>
        </p:spPr>
        <p:txBody>
          <a:bodyPr/>
          <a:lstStyle/>
          <a:p>
            <a:r>
              <a:rPr lang="en-US" dirty="0" err="1" smtClean="0"/>
              <a:t>eyal@meekan.com</a:t>
            </a:r>
            <a:endParaRPr lang="en-US" dirty="0"/>
          </a:p>
        </p:txBody>
      </p:sp>
    </p:spTree>
    <p:extLst>
      <p:ext uri="{BB962C8B-B14F-4D97-AF65-F5344CB8AC3E}">
        <p14:creationId xmlns:p14="http://schemas.microsoft.com/office/powerpoint/2010/main" val="4193647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Chatbots</a:t>
            </a:r>
            <a:r>
              <a:rPr lang="en-US" dirty="0" smtClean="0"/>
              <a:t> – What’s Easy</a:t>
            </a:r>
            <a:endParaRPr lang="en-US" dirty="0"/>
          </a:p>
        </p:txBody>
      </p:sp>
      <p:sp>
        <p:nvSpPr>
          <p:cNvPr id="3" name="Content Placeholder 2"/>
          <p:cNvSpPr>
            <a:spLocks noGrp="1"/>
          </p:cNvSpPr>
          <p:nvPr>
            <p:ph idx="1"/>
          </p:nvPr>
        </p:nvSpPr>
        <p:spPr/>
        <p:txBody>
          <a:bodyPr>
            <a:normAutofit fontScale="92500" lnSpcReduction="20000"/>
          </a:bodyPr>
          <a:lstStyle/>
          <a:p>
            <a:pPr marL="685800" indent="-457200" defTabSz="914400">
              <a:spcBef>
                <a:spcPts val="0"/>
              </a:spcBef>
            </a:pPr>
            <a:r>
              <a:rPr lang="en-US" dirty="0" smtClean="0"/>
              <a:t>Deploy</a:t>
            </a:r>
            <a:endParaRPr lang="en-US" dirty="0"/>
          </a:p>
          <a:p>
            <a:pPr marL="685800" indent="-457200" defTabSz="914400">
              <a:spcBef>
                <a:spcPts val="0"/>
              </a:spcBef>
            </a:pPr>
            <a:r>
              <a:rPr lang="en-US" dirty="0"/>
              <a:t>No GUI, faster cycles</a:t>
            </a:r>
          </a:p>
          <a:p>
            <a:pPr marL="685800" indent="-457200" defTabSz="914400">
              <a:spcBef>
                <a:spcPts val="0"/>
              </a:spcBef>
            </a:pPr>
            <a:r>
              <a:rPr lang="en-US" dirty="0"/>
              <a:t>Running on your servers, no user caching involved, no one sees your code</a:t>
            </a:r>
          </a:p>
          <a:p>
            <a:pPr marL="685800" indent="-457200" defTabSz="914400">
              <a:spcBef>
                <a:spcPts val="0"/>
              </a:spcBef>
            </a:pPr>
            <a:r>
              <a:rPr lang="en-US" dirty="0" smtClean="0"/>
              <a:t>You choose versions for users (A/B everything)</a:t>
            </a:r>
            <a:endParaRPr lang="en-US" dirty="0"/>
          </a:p>
          <a:p>
            <a:pPr marL="685800" indent="-457200" defTabSz="914400">
              <a:spcBef>
                <a:spcPts val="0"/>
              </a:spcBef>
            </a:pPr>
            <a:r>
              <a:rPr lang="en-US" dirty="0" smtClean="0"/>
              <a:t>Scale</a:t>
            </a:r>
            <a:endParaRPr lang="en-US" dirty="0"/>
          </a:p>
          <a:p>
            <a:pPr marL="685800" indent="-457200" defTabSz="914400">
              <a:spcBef>
                <a:spcPts val="0"/>
              </a:spcBef>
            </a:pPr>
            <a:r>
              <a:rPr lang="en-US" dirty="0" smtClean="0"/>
              <a:t>Test</a:t>
            </a:r>
            <a:endParaRPr lang="en-US" dirty="0"/>
          </a:p>
          <a:p>
            <a:pPr marL="685800" indent="-457200" defTabSz="914400">
              <a:spcBef>
                <a:spcPts val="0"/>
              </a:spcBef>
            </a:pPr>
            <a:r>
              <a:rPr lang="en-US" dirty="0" smtClean="0"/>
              <a:t>Debugging</a:t>
            </a:r>
          </a:p>
          <a:p>
            <a:pPr marL="685800" indent="-457200" defTabSz="914400">
              <a:spcBef>
                <a:spcPts val="0"/>
              </a:spcBef>
            </a:pPr>
            <a:r>
              <a:rPr lang="en-US" dirty="0" smtClean="0"/>
              <a:t>Know what users want</a:t>
            </a:r>
          </a:p>
          <a:p>
            <a:pPr marL="685800" indent="-457200" defTabSz="914400">
              <a:spcBef>
                <a:spcPts val="0"/>
              </a:spcBef>
            </a:pPr>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391386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Chatbots</a:t>
            </a:r>
            <a:r>
              <a:rPr lang="en-US" dirty="0" smtClean="0"/>
              <a:t> – What’s Hard</a:t>
            </a:r>
            <a:endParaRPr lang="en-US" dirty="0"/>
          </a:p>
        </p:txBody>
      </p:sp>
      <p:sp>
        <p:nvSpPr>
          <p:cNvPr id="3" name="Content Placeholder 2"/>
          <p:cNvSpPr>
            <a:spLocks noGrp="1"/>
          </p:cNvSpPr>
          <p:nvPr>
            <p:ph idx="1"/>
          </p:nvPr>
        </p:nvSpPr>
        <p:spPr/>
        <p:txBody>
          <a:bodyPr/>
          <a:lstStyle/>
          <a:p>
            <a:r>
              <a:rPr lang="en-US" dirty="0" smtClean="0"/>
              <a:t>Making people like them</a:t>
            </a:r>
            <a:endParaRPr lang="en-US" dirty="0"/>
          </a:p>
        </p:txBody>
      </p:sp>
      <p:pic>
        <p:nvPicPr>
          <p:cNvPr id="5" name="Picture 6" descr="robby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781" y="1266826"/>
            <a:ext cx="2636838" cy="350043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25360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Writing </a:t>
            </a:r>
            <a:r>
              <a:rPr lang="en" dirty="0" err="1"/>
              <a:t>Chatbots</a:t>
            </a:r>
            <a:r>
              <a:rPr lang="en" dirty="0"/>
              <a:t> - Overview architecture</a:t>
            </a:r>
            <a:endParaRPr lang="en-US" dirty="0"/>
          </a:p>
        </p:txBody>
      </p:sp>
      <p:sp>
        <p:nvSpPr>
          <p:cNvPr id="5" name="Rectangle 4"/>
          <p:cNvSpPr/>
          <p:nvPr/>
        </p:nvSpPr>
        <p:spPr>
          <a:xfrm>
            <a:off x="3601000" y="1765300"/>
            <a:ext cx="1212300" cy="660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Your Bot</a:t>
            </a:r>
            <a:endParaRPr lang="en-US" dirty="0"/>
          </a:p>
        </p:txBody>
      </p:sp>
      <p:sp>
        <p:nvSpPr>
          <p:cNvPr id="6" name="Can 5"/>
          <p:cNvSpPr/>
          <p:nvPr/>
        </p:nvSpPr>
        <p:spPr>
          <a:xfrm>
            <a:off x="591100" y="3390900"/>
            <a:ext cx="1212300" cy="15240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r>
              <a:rPr lang="en-US" dirty="0" smtClean="0"/>
              <a:t>State Store</a:t>
            </a:r>
            <a:endParaRPr lang="en-US" dirty="0"/>
          </a:p>
        </p:txBody>
      </p:sp>
      <p:sp>
        <p:nvSpPr>
          <p:cNvPr id="8" name="Rectangle 7"/>
          <p:cNvSpPr/>
          <p:nvPr/>
        </p:nvSpPr>
        <p:spPr>
          <a:xfrm>
            <a:off x="7203763" y="1765300"/>
            <a:ext cx="1212300" cy="660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Backend</a:t>
            </a:r>
            <a:endParaRPr lang="en-US" dirty="0"/>
          </a:p>
        </p:txBody>
      </p:sp>
      <p:cxnSp>
        <p:nvCxnSpPr>
          <p:cNvPr id="9" name="Straight Arrow Connector 8"/>
          <p:cNvCxnSpPr>
            <a:endCxn id="16" idx="1"/>
          </p:cNvCxnSpPr>
          <p:nvPr/>
        </p:nvCxnSpPr>
        <p:spPr>
          <a:xfrm>
            <a:off x="4813300" y="2095500"/>
            <a:ext cx="239046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5" idx="1"/>
          </p:cNvCxnSpPr>
          <p:nvPr/>
        </p:nvCxnSpPr>
        <p:spPr>
          <a:xfrm flipH="1">
            <a:off x="1197250" y="2425700"/>
            <a:ext cx="3009900" cy="9652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Can 10"/>
          <p:cNvSpPr/>
          <p:nvPr/>
        </p:nvSpPr>
        <p:spPr>
          <a:xfrm>
            <a:off x="2137050" y="3390900"/>
            <a:ext cx="1212300" cy="15240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r>
              <a:rPr lang="en-US" dirty="0" smtClean="0"/>
              <a:t>Messages</a:t>
            </a:r>
          </a:p>
          <a:p>
            <a:pPr marL="0" algn="ctr" defTabSz="457200" rtl="0" eaLnBrk="1" latinLnBrk="0" hangingPunct="1"/>
            <a:r>
              <a:rPr lang="en-US" dirty="0" smtClean="0"/>
              <a:t>Store</a:t>
            </a:r>
            <a:endParaRPr lang="en-US" dirty="0"/>
          </a:p>
        </p:txBody>
      </p:sp>
      <p:cxnSp>
        <p:nvCxnSpPr>
          <p:cNvPr id="12" name="Straight Arrow Connector 11"/>
          <p:cNvCxnSpPr>
            <a:endCxn id="23" idx="1"/>
          </p:cNvCxnSpPr>
          <p:nvPr/>
        </p:nvCxnSpPr>
        <p:spPr>
          <a:xfrm flipH="1">
            <a:off x="2743200" y="2425700"/>
            <a:ext cx="1463950" cy="9652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a:stCxn id="16" idx="0"/>
          </p:cNvCxnSpPr>
          <p:nvPr/>
        </p:nvCxnSpPr>
        <p:spPr>
          <a:xfrm rot="16200000" flipV="1">
            <a:off x="6136982" y="92368"/>
            <a:ext cx="355600" cy="299026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5525" y="1138938"/>
            <a:ext cx="1155700" cy="369332"/>
          </a:xfrm>
          <a:prstGeom prst="rect">
            <a:avLst/>
          </a:prstGeom>
          <a:noFill/>
        </p:spPr>
        <p:txBody>
          <a:bodyPr wrap="square" rtlCol="0">
            <a:spAutoFit/>
          </a:bodyPr>
          <a:lstStyle/>
          <a:p>
            <a:r>
              <a:rPr lang="en-US" dirty="0" smtClean="0"/>
              <a:t>“Push”</a:t>
            </a:r>
            <a:endParaRPr lang="en-US" dirty="0"/>
          </a:p>
        </p:txBody>
      </p:sp>
      <p:sp>
        <p:nvSpPr>
          <p:cNvPr id="15" name="TextBox 14"/>
          <p:cNvSpPr txBox="1"/>
          <p:nvPr/>
        </p:nvSpPr>
        <p:spPr>
          <a:xfrm>
            <a:off x="2167075" y="1708327"/>
            <a:ext cx="1298850" cy="369332"/>
          </a:xfrm>
          <a:prstGeom prst="rect">
            <a:avLst/>
          </a:prstGeom>
          <a:noFill/>
        </p:spPr>
        <p:txBody>
          <a:bodyPr wrap="square" rtlCol="0">
            <a:spAutoFit/>
          </a:bodyPr>
          <a:lstStyle/>
          <a:p>
            <a:r>
              <a:rPr lang="en-US" dirty="0" smtClean="0"/>
              <a:t>Messages</a:t>
            </a:r>
          </a:p>
        </p:txBody>
      </p:sp>
      <p:sp>
        <p:nvSpPr>
          <p:cNvPr id="16" name="TextBox 15"/>
          <p:cNvSpPr txBox="1"/>
          <p:nvPr/>
        </p:nvSpPr>
        <p:spPr>
          <a:xfrm>
            <a:off x="5817133" y="2119821"/>
            <a:ext cx="638487" cy="369332"/>
          </a:xfrm>
          <a:prstGeom prst="rect">
            <a:avLst/>
          </a:prstGeom>
          <a:noFill/>
        </p:spPr>
        <p:txBody>
          <a:bodyPr wrap="square" rtlCol="0">
            <a:spAutoFit/>
          </a:bodyPr>
          <a:lstStyle/>
          <a:p>
            <a:r>
              <a:rPr lang="en-US" smtClean="0"/>
              <a:t>REST</a:t>
            </a:r>
            <a:endParaRPr lang="en-US" dirty="0"/>
          </a:p>
        </p:txBody>
      </p:sp>
      <p:cxnSp>
        <p:nvCxnSpPr>
          <p:cNvPr id="17" name="Straight Arrow Connector 16"/>
          <p:cNvCxnSpPr/>
          <p:nvPr/>
        </p:nvCxnSpPr>
        <p:spPr>
          <a:xfrm>
            <a:off x="4207150" y="2425700"/>
            <a:ext cx="567463" cy="12341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Cloud 17"/>
          <p:cNvSpPr/>
          <p:nvPr/>
        </p:nvSpPr>
        <p:spPr>
          <a:xfrm>
            <a:off x="3465926" y="3595226"/>
            <a:ext cx="2617374" cy="11303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Natural </a:t>
            </a:r>
            <a:r>
              <a:rPr lang="en-US" smtClean="0"/>
              <a:t>Language Understanding</a:t>
            </a:r>
            <a:endParaRPr lang="en-US" dirty="0"/>
          </a:p>
        </p:txBody>
      </p:sp>
      <p:cxnSp>
        <p:nvCxnSpPr>
          <p:cNvPr id="19" name="Straight Arrow Connector 18"/>
          <p:cNvCxnSpPr/>
          <p:nvPr/>
        </p:nvCxnSpPr>
        <p:spPr>
          <a:xfrm>
            <a:off x="4207150" y="2425700"/>
            <a:ext cx="3301413" cy="12341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Cloud 19"/>
          <p:cNvSpPr/>
          <p:nvPr/>
        </p:nvSpPr>
        <p:spPr>
          <a:xfrm>
            <a:off x="6199876" y="3595226"/>
            <a:ext cx="2617374" cy="11303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Monitoring</a:t>
            </a:r>
            <a:endParaRPr lang="en-US" dirty="0"/>
          </a:p>
        </p:txBody>
      </p:sp>
      <p:sp>
        <p:nvSpPr>
          <p:cNvPr id="21" name="Rectangle 20"/>
          <p:cNvSpPr/>
          <p:nvPr/>
        </p:nvSpPr>
        <p:spPr>
          <a:xfrm>
            <a:off x="3753400" y="1917700"/>
            <a:ext cx="1212300" cy="660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Bot Instance</a:t>
            </a:r>
            <a:endParaRPr lang="en-US" dirty="0"/>
          </a:p>
        </p:txBody>
      </p:sp>
      <p:sp>
        <p:nvSpPr>
          <p:cNvPr id="22" name="Rectangle 21"/>
          <p:cNvSpPr/>
          <p:nvPr/>
        </p:nvSpPr>
        <p:spPr>
          <a:xfrm>
            <a:off x="3905800" y="2070100"/>
            <a:ext cx="1212300" cy="660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Bot Instance</a:t>
            </a:r>
            <a:endParaRPr lang="en-US" dirty="0"/>
          </a:p>
        </p:txBody>
      </p:sp>
      <p:sp>
        <p:nvSpPr>
          <p:cNvPr id="23" name="Rectangle 22"/>
          <p:cNvSpPr/>
          <p:nvPr/>
        </p:nvSpPr>
        <p:spPr>
          <a:xfrm>
            <a:off x="3607350" y="1079500"/>
            <a:ext cx="1212300" cy="660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Bot Router</a:t>
            </a:r>
            <a:endParaRPr lang="en-US" dirty="0"/>
          </a:p>
        </p:txBody>
      </p:sp>
      <p:sp>
        <p:nvSpPr>
          <p:cNvPr id="24" name="Cloud 23"/>
          <p:cNvSpPr/>
          <p:nvPr/>
        </p:nvSpPr>
        <p:spPr>
          <a:xfrm>
            <a:off x="256533" y="1530350"/>
            <a:ext cx="1737624" cy="1130300"/>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mtClean="0"/>
              <a:t>Chat App</a:t>
            </a:r>
            <a:endParaRPr lang="en-US" dirty="0"/>
          </a:p>
        </p:txBody>
      </p:sp>
      <p:cxnSp>
        <p:nvCxnSpPr>
          <p:cNvPr id="466" name="Straight Arrow Connector 465"/>
          <p:cNvCxnSpPr>
            <a:stCxn id="5" idx="1"/>
            <a:endCxn id="24" idx="0"/>
          </p:cNvCxnSpPr>
          <p:nvPr/>
        </p:nvCxnSpPr>
        <p:spPr>
          <a:xfrm flipH="1">
            <a:off x="1992709" y="2095500"/>
            <a:ext cx="1608291"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69" name="Footer Placeholder 468"/>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544920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Landscape</a:t>
            </a:r>
            <a:endParaRPr lang="en-US" dirty="0"/>
          </a:p>
        </p:txBody>
      </p:sp>
      <p:sp>
        <p:nvSpPr>
          <p:cNvPr id="3" name="Content Placeholder 2"/>
          <p:cNvSpPr>
            <a:spLocks noGrp="1"/>
          </p:cNvSpPr>
          <p:nvPr>
            <p:ph idx="1"/>
          </p:nvPr>
        </p:nvSpPr>
        <p:spPr/>
        <p:txBody>
          <a:bodyPr/>
          <a:lstStyle/>
          <a:p>
            <a:r>
              <a:rPr lang="en-US" dirty="0" smtClean="0"/>
              <a:t>No Python project right now gives the whole package</a:t>
            </a:r>
          </a:p>
          <a:p>
            <a:endParaRPr lang="en-US" dirty="0" smtClean="0"/>
          </a:p>
          <a:p>
            <a:r>
              <a:rPr lang="en-US" dirty="0" smtClean="0"/>
              <a:t>Others can look at:</a:t>
            </a:r>
          </a:p>
          <a:p>
            <a:pPr lvl="1"/>
            <a:r>
              <a:rPr lang="en-US" dirty="0" smtClean="0">
                <a:hlinkClick r:id="rId2"/>
              </a:rPr>
              <a:t>Microsft Bot Framework</a:t>
            </a:r>
            <a:endParaRPr lang="en-US" dirty="0" smtClean="0"/>
          </a:p>
          <a:p>
            <a:pPr lvl="1"/>
            <a:r>
              <a:rPr lang="en-US" dirty="0" smtClean="0">
                <a:hlinkClick r:id="rId3"/>
              </a:rPr>
              <a:t>BotKit</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45031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Working with Chat Apps</a:t>
            </a:r>
            <a:endParaRPr lang="en-US" dirty="0"/>
          </a:p>
        </p:txBody>
      </p:sp>
      <p:sp>
        <p:nvSpPr>
          <p:cNvPr id="3" name="Text Placeholder 2"/>
          <p:cNvSpPr>
            <a:spLocks noGrp="1"/>
          </p:cNvSpPr>
          <p:nvPr>
            <p:ph type="body" idx="1"/>
          </p:nvPr>
        </p:nvSpPr>
        <p:spPr/>
        <p:txBody>
          <a:bodyPr>
            <a:normAutofit/>
          </a:bodyPr>
          <a:lstStyle/>
          <a:p>
            <a:r>
              <a:rPr lang="en-US" dirty="0" smtClean="0"/>
              <a:t>Some services abstract the different chat apps</a:t>
            </a:r>
          </a:p>
          <a:p>
            <a:r>
              <a:rPr lang="en-US" dirty="0" smtClean="0"/>
              <a:t>But most parts of the code should know it</a:t>
            </a:r>
          </a:p>
          <a:p>
            <a:pPr lvl="1"/>
            <a:r>
              <a:rPr lang="en-US" dirty="0" smtClean="0"/>
              <a:t>For features, styling, verbosity, push messages</a:t>
            </a:r>
          </a:p>
          <a:p>
            <a:endParaRPr lang="en-US" dirty="0" smtClean="0"/>
          </a:p>
          <a:p>
            <a:r>
              <a:rPr lang="en-US" dirty="0" smtClean="0"/>
              <a:t>Slack – </a:t>
            </a:r>
            <a:r>
              <a:rPr lang="en-US" dirty="0" smtClean="0">
                <a:hlinkClick r:id="rId3"/>
              </a:rPr>
              <a:t>RTM bot with a web socket</a:t>
            </a:r>
            <a:endParaRPr lang="en-US" dirty="0" smtClean="0"/>
          </a:p>
          <a:p>
            <a:r>
              <a:rPr lang="en-US" dirty="0" err="1" smtClean="0"/>
              <a:t>HipChat</a:t>
            </a:r>
            <a:r>
              <a:rPr lang="en-US" dirty="0" smtClean="0"/>
              <a:t> – </a:t>
            </a:r>
            <a:r>
              <a:rPr lang="en-US" dirty="0" smtClean="0">
                <a:hlinkClick r:id="rId4"/>
              </a:rPr>
              <a:t>Webhooks based</a:t>
            </a:r>
            <a:endParaRPr lang="en-US" dirty="0" smtClean="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85217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State Store</a:t>
            </a:r>
            <a:endParaRPr lang="en-US" dirty="0"/>
          </a:p>
        </p:txBody>
      </p:sp>
      <p:sp>
        <p:nvSpPr>
          <p:cNvPr id="3" name="Text Placeholder 2"/>
          <p:cNvSpPr>
            <a:spLocks noGrp="1"/>
          </p:cNvSpPr>
          <p:nvPr>
            <p:ph type="body" idx="1"/>
          </p:nvPr>
        </p:nvSpPr>
        <p:spPr/>
        <p:txBody>
          <a:bodyPr>
            <a:normAutofit/>
          </a:bodyPr>
          <a:lstStyle/>
          <a:p>
            <a:r>
              <a:rPr lang="en-US" dirty="0" smtClean="0"/>
              <a:t>Conversation context is pickled</a:t>
            </a:r>
          </a:p>
          <a:p>
            <a:pPr lvl="1"/>
            <a:r>
              <a:rPr lang="en-US" dirty="0" smtClean="0"/>
              <a:t>Clean user input!</a:t>
            </a:r>
          </a:p>
          <a:p>
            <a:r>
              <a:rPr lang="en-US" dirty="0" smtClean="0"/>
              <a:t>Saved and loaded from </a:t>
            </a:r>
            <a:r>
              <a:rPr lang="en-US" dirty="0" err="1" smtClean="0"/>
              <a:t>Redis</a:t>
            </a:r>
            <a:r>
              <a:rPr lang="en-US" dirty="0"/>
              <a:t> </a:t>
            </a:r>
            <a:r>
              <a:rPr lang="en-US" dirty="0" smtClean="0"/>
              <a:t>instance</a:t>
            </a:r>
          </a:p>
          <a:p>
            <a:endParaRPr lang="en-US" dirty="0" smtClean="0"/>
          </a:p>
          <a:p>
            <a:endParaRPr lang="en-US" dirty="0" smtClean="0"/>
          </a:p>
          <a:p>
            <a:r>
              <a:rPr lang="en-US" dirty="0" smtClean="0">
                <a:hlinkClick r:id="rId3"/>
              </a:rPr>
              <a:t>Pickle</a:t>
            </a:r>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271412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Messages</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Flexibility, dynamic output, easy to change</a:t>
            </a:r>
          </a:p>
          <a:p>
            <a:r>
              <a:rPr lang="en-US" dirty="0" smtClean="0"/>
              <a:t>Layers of .</a:t>
            </a:r>
            <a:r>
              <a:rPr lang="en-US" dirty="0" err="1" smtClean="0"/>
              <a:t>yaml</a:t>
            </a:r>
            <a:r>
              <a:rPr lang="en-US" dirty="0" smtClean="0"/>
              <a:t> files, with message keys</a:t>
            </a:r>
            <a:endParaRPr lang="en-US" dirty="0"/>
          </a:p>
          <a:p>
            <a:r>
              <a:rPr lang="en-US" dirty="0" smtClean="0"/>
              <a:t>Per platform, language</a:t>
            </a:r>
          </a:p>
          <a:p>
            <a:endParaRPr lang="en-US" dirty="0" smtClean="0"/>
          </a:p>
          <a:p>
            <a:r>
              <a:rPr lang="en-US" dirty="0" err="1" smtClean="0"/>
              <a:t>Unittest</a:t>
            </a:r>
            <a:r>
              <a:rPr lang="en-US" dirty="0" smtClean="0"/>
              <a:t> runner validate key usage</a:t>
            </a:r>
          </a:p>
          <a:p>
            <a:r>
              <a:rPr lang="en-US" dirty="0" smtClean="0"/>
              <a:t>Script to detect missing keys</a:t>
            </a:r>
            <a:r>
              <a:rPr lang="en-US" dirty="0"/>
              <a:t/>
            </a:r>
            <a:br>
              <a:rPr lang="en-US" dirty="0"/>
            </a:br>
            <a:endParaRPr lang="en-US" dirty="0" smtClean="0"/>
          </a:p>
          <a:p>
            <a:r>
              <a:rPr lang="en-US" dirty="0" smtClean="0">
                <a:hlinkClick r:id="rId3"/>
              </a:rPr>
              <a:t>https</a:t>
            </a:r>
            <a:r>
              <a:rPr lang="en-US" dirty="0">
                <a:hlinkClick r:id="rId3"/>
              </a:rPr>
              <a:t>://</a:t>
            </a:r>
            <a:r>
              <a:rPr lang="en-US" dirty="0" err="1" smtClean="0">
                <a:hlinkClick r:id="rId3"/>
              </a:rPr>
              <a:t>pyformat.info</a:t>
            </a:r>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2432237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stretch>
            <a:fillRect/>
          </a:stretch>
        </p:blipFill>
        <p:spPr>
          <a:xfrm>
            <a:off x="120650" y="95250"/>
            <a:ext cx="8902700" cy="1600200"/>
          </a:xfrm>
          <a:prstGeom prst="rect">
            <a:avLst/>
          </a:prstGeom>
        </p:spPr>
      </p:pic>
      <p:pic>
        <p:nvPicPr>
          <p:cNvPr id="5" name="Picture 4"/>
          <p:cNvPicPr>
            <a:picLocks noChangeAspect="1"/>
          </p:cNvPicPr>
          <p:nvPr/>
        </p:nvPicPr>
        <p:blipFill>
          <a:blip r:embed="rId4"/>
          <a:stretch>
            <a:fillRect/>
          </a:stretch>
        </p:blipFill>
        <p:spPr>
          <a:xfrm>
            <a:off x="457200" y="2095500"/>
            <a:ext cx="8229600" cy="952500"/>
          </a:xfrm>
          <a:prstGeom prst="rect">
            <a:avLst/>
          </a:prstGeom>
        </p:spPr>
      </p:pic>
      <p:pic>
        <p:nvPicPr>
          <p:cNvPr id="6" name="Picture 5"/>
          <p:cNvPicPr>
            <a:picLocks noChangeAspect="1"/>
          </p:cNvPicPr>
          <p:nvPr/>
        </p:nvPicPr>
        <p:blipFill>
          <a:blip r:embed="rId5"/>
          <a:stretch>
            <a:fillRect/>
          </a:stretch>
        </p:blipFill>
        <p:spPr>
          <a:xfrm>
            <a:off x="6350" y="3623373"/>
            <a:ext cx="9144000" cy="945502"/>
          </a:xfrm>
          <a:prstGeom prst="rect">
            <a:avLst/>
          </a:prstGeom>
        </p:spPr>
      </p:pic>
      <p:sp>
        <p:nvSpPr>
          <p:cNvPr id="7" name="Footer Placeholder 6"/>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2533708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t>Monitoring</a:t>
            </a:r>
            <a:endParaRPr lang="en" dirty="0"/>
          </a:p>
        </p:txBody>
      </p:sp>
      <p:sp>
        <p:nvSpPr>
          <p:cNvPr id="85" name="Shape 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685800" lvl="0" indent="-457200" rtl="0">
              <a:spcBef>
                <a:spcPts val="0"/>
              </a:spcBef>
              <a:buFont typeface="Arial" charset="0"/>
              <a:buChar char="•"/>
            </a:pPr>
            <a:r>
              <a:rPr lang="en-US" dirty="0" smtClean="0"/>
              <a:t>Report system status, rates, load</a:t>
            </a:r>
          </a:p>
          <a:p>
            <a:pPr marL="685800" lvl="0" indent="-457200" rtl="0">
              <a:spcBef>
                <a:spcPts val="0"/>
              </a:spcBef>
              <a:buFont typeface="Arial" charset="0"/>
              <a:buChar char="•"/>
            </a:pPr>
            <a:r>
              <a:rPr lang="en-US" dirty="0" smtClean="0"/>
              <a:t>Report user usage to help you recreate bugs</a:t>
            </a:r>
          </a:p>
          <a:p>
            <a:pPr marL="685800" lvl="0" indent="-457200" rtl="0">
              <a:spcBef>
                <a:spcPts val="0"/>
              </a:spcBef>
              <a:buFont typeface="Arial" charset="0"/>
              <a:buChar char="•"/>
            </a:pPr>
            <a:endParaRPr lang="en-US" dirty="0" smtClean="0"/>
          </a:p>
          <a:p>
            <a:pPr marL="685800" lvl="0" indent="-457200" rtl="0">
              <a:spcBef>
                <a:spcPts val="0"/>
              </a:spcBef>
              <a:buFont typeface="Arial" charset="0"/>
              <a:buChar char="•"/>
            </a:pPr>
            <a:r>
              <a:rPr lang="en-US" dirty="0" smtClean="0"/>
              <a:t>Allow backdoor for debugging</a:t>
            </a:r>
          </a:p>
          <a:p>
            <a:pPr marL="685800" lvl="0" indent="-457200" rtl="0">
              <a:spcBef>
                <a:spcPts val="0"/>
              </a:spcBef>
              <a:buFont typeface="Arial" charset="0"/>
              <a:buChar char="•"/>
            </a:pPr>
            <a:endParaRPr lang="en-US" dirty="0"/>
          </a:p>
          <a:p>
            <a:pPr marL="685800" lvl="0" indent="-457200">
              <a:buFont typeface="Arial" charset="0"/>
              <a:buChar char="•"/>
            </a:pPr>
            <a:r>
              <a:rPr lang="en-US" dirty="0">
                <a:hlinkClick r:id="rId3"/>
              </a:rPr>
              <a:t>http://</a:t>
            </a:r>
            <a:r>
              <a:rPr lang="en-US" dirty="0" err="1">
                <a:hlinkClick r:id="rId3"/>
              </a:rPr>
              <a:t>www.gevent.org</a:t>
            </a:r>
            <a:r>
              <a:rPr lang="en-US" dirty="0">
                <a:hlinkClick r:id="rId3"/>
              </a:rPr>
              <a:t>/</a:t>
            </a:r>
            <a:r>
              <a:rPr lang="en-US" dirty="0" err="1">
                <a:hlinkClick r:id="rId3"/>
              </a:rPr>
              <a:t>gevent.backdoor.html</a:t>
            </a:r>
            <a:endParaRPr lang="en" dirty="0"/>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088344251"/>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smtClean="0"/>
              <a:t>Natural Language Understanding</a:t>
            </a:r>
            <a:endParaRPr lang="en" dirty="0"/>
          </a:p>
        </p:txBody>
      </p:sp>
      <p:sp>
        <p:nvSpPr>
          <p:cNvPr id="103" name="Shape 10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r>
              <a:rPr lang="en-US" dirty="0" smtClean="0"/>
              <a:t>Here the magic happens</a:t>
            </a:r>
          </a:p>
          <a:p>
            <a:r>
              <a:rPr lang="en-US" dirty="0"/>
              <a:t>Understand intent + </a:t>
            </a:r>
            <a:r>
              <a:rPr lang="en-US" dirty="0" smtClean="0"/>
              <a:t>entities</a:t>
            </a:r>
          </a:p>
          <a:p>
            <a:r>
              <a:rPr lang="en-US" dirty="0"/>
              <a:t>Start stupid, improve </a:t>
            </a:r>
            <a:r>
              <a:rPr lang="en-US" dirty="0" smtClean="0"/>
              <a:t>quickly</a:t>
            </a:r>
            <a:endParaRPr lang="en-US" dirty="0" smtClean="0"/>
          </a:p>
          <a:p>
            <a:pPr lvl="1"/>
            <a:r>
              <a:rPr lang="en-US" dirty="0" err="1" smtClean="0"/>
              <a:t>Wit.ai</a:t>
            </a:r>
            <a:endParaRPr lang="en-US" dirty="0" smtClean="0"/>
          </a:p>
          <a:p>
            <a:pPr lvl="1"/>
            <a:r>
              <a:rPr lang="en-US" dirty="0" err="1" smtClean="0"/>
              <a:t>api.ai</a:t>
            </a:r>
            <a:endParaRPr lang="en-US" dirty="0" smtClean="0"/>
          </a:p>
          <a:p>
            <a:pPr lvl="1"/>
            <a:r>
              <a:rPr lang="en-US" dirty="0" err="1" smtClean="0"/>
              <a:t>Luis.ai</a:t>
            </a:r>
            <a:endParaRPr lang="en-US" dirty="0"/>
          </a:p>
          <a:p>
            <a:r>
              <a:rPr lang="en-US" dirty="0" smtClean="0"/>
              <a:t>Helpful to get around to features</a:t>
            </a:r>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382582035"/>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90584" y="289473"/>
            <a:ext cx="8449660" cy="670471"/>
          </a:xfrm>
          <a:prstGeom prst="rect">
            <a:avLst/>
          </a:prstGeom>
        </p:spPr>
        <p:txBody>
          <a:bodyPr vert="horz" lIns="91440" tIns="45720" rIns="91440" bIns="45720" rtlCol="1" anchor="ctr">
            <a:noAutofit/>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algn="l" rtl="0"/>
            <a:r>
              <a:rPr lang="en-US" sz="3600" spc="-150" dirty="0" smtClean="0">
                <a:solidFill>
                  <a:srgbClr val="C0504D"/>
                </a:solidFill>
              </a:rPr>
              <a:t>Slack</a:t>
            </a:r>
            <a:endParaRPr lang="he-IL" sz="3600" spc="-150" dirty="0">
              <a:solidFill>
                <a:srgbClr val="C0504D"/>
              </a:solidFill>
            </a:endParaRPr>
          </a:p>
        </p:txBody>
      </p:sp>
      <p:sp>
        <p:nvSpPr>
          <p:cNvPr id="5" name="Title 2"/>
          <p:cNvSpPr txBox="1">
            <a:spLocks/>
          </p:cNvSpPr>
          <p:nvPr/>
        </p:nvSpPr>
        <p:spPr>
          <a:xfrm>
            <a:off x="534433" y="987710"/>
            <a:ext cx="8140517" cy="4240400"/>
          </a:xfrm>
          <a:prstGeom prst="rect">
            <a:avLst/>
          </a:prstGeom>
        </p:spPr>
        <p:txBody>
          <a:bodyPr vert="horz" lIns="91440" tIns="45720" rIns="91440" bIns="45720" rtlCol="1" anchor="t">
            <a:noAutofit/>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marL="342900" indent="-342900" algn="l" rtl="0">
              <a:spcBef>
                <a:spcPts val="0"/>
              </a:spcBef>
              <a:spcAft>
                <a:spcPts val="600"/>
              </a:spcAft>
              <a:buFont typeface="Arial"/>
              <a:buChar char="•"/>
            </a:pPr>
            <a:r>
              <a:rPr lang="en-US" sz="2400" dirty="0" err="1" smtClean="0"/>
              <a:t>WhatsApp+Email+Skype</a:t>
            </a:r>
            <a:r>
              <a:rPr lang="en-US" sz="2400" dirty="0" smtClean="0"/>
              <a:t> on steroids, grows like crazy</a:t>
            </a:r>
            <a:endParaRPr lang="en-US" sz="2400" dirty="0"/>
          </a:p>
          <a:p>
            <a:pPr marL="342900" indent="-342900" algn="l" rtl="0">
              <a:spcBef>
                <a:spcPts val="0"/>
              </a:spcBef>
              <a:spcAft>
                <a:spcPts val="600"/>
              </a:spcAft>
              <a:buFont typeface="Arial"/>
              <a:buChar char="•"/>
            </a:pPr>
            <a:endParaRPr lang="he-IL" sz="2400" spc="-150" dirty="0"/>
          </a:p>
        </p:txBody>
      </p:sp>
      <p:pic>
        <p:nvPicPr>
          <p:cNvPr id="3" name="Picture 2"/>
          <p:cNvPicPr>
            <a:picLocks noChangeAspect="1"/>
          </p:cNvPicPr>
          <p:nvPr/>
        </p:nvPicPr>
        <p:blipFill>
          <a:blip r:embed="rId3"/>
          <a:stretch>
            <a:fillRect/>
          </a:stretch>
        </p:blipFill>
        <p:spPr>
          <a:xfrm>
            <a:off x="1943528" y="1389257"/>
            <a:ext cx="5322326" cy="3754243"/>
          </a:xfrm>
          <a:prstGeom prst="rect">
            <a:avLst/>
          </a:prstGeom>
        </p:spPr>
      </p:pic>
      <p:sp>
        <p:nvSpPr>
          <p:cNvPr id="2" name="Footer Placeholder 1"/>
          <p:cNvSpPr>
            <a:spLocks noGrp="1"/>
          </p:cNvSpPr>
          <p:nvPr>
            <p:ph type="ftr" sz="quarter" idx="11"/>
          </p:nvPr>
        </p:nvSpPr>
        <p:spPr/>
        <p:txBody>
          <a:bodyPr/>
          <a:lstStyle/>
          <a:p>
            <a:r>
              <a:rPr lang="en-US" dirty="0" smtClean="0"/>
              <a:t>Eyal Yavor, </a:t>
            </a:r>
            <a:r>
              <a:rPr lang="en-US" dirty="0" err="1" smtClean="0"/>
              <a:t>meekan</a:t>
            </a:r>
            <a:r>
              <a:rPr lang="en-US" dirty="0" smtClean="0"/>
              <a:t>, </a:t>
            </a:r>
            <a:r>
              <a:rPr lang="en-US" dirty="0" err="1" smtClean="0"/>
              <a:t>eyal@meekan.com</a:t>
            </a:r>
            <a:endParaRPr lang="en-US" dirty="0"/>
          </a:p>
        </p:txBody>
      </p:sp>
    </p:spTree>
    <p:extLst>
      <p:ext uri="{BB962C8B-B14F-4D97-AF65-F5344CB8AC3E}">
        <p14:creationId xmlns:p14="http://schemas.microsoft.com/office/powerpoint/2010/main" val="21563483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7" name="Picture 6"/>
          <p:cNvPicPr>
            <a:picLocks noChangeAspect="1"/>
          </p:cNvPicPr>
          <p:nvPr/>
        </p:nvPicPr>
        <p:blipFill>
          <a:blip r:embed="rId2"/>
          <a:stretch>
            <a:fillRect/>
          </a:stretch>
        </p:blipFill>
        <p:spPr>
          <a:xfrm>
            <a:off x="1855981" y="0"/>
            <a:ext cx="5432038" cy="5143500"/>
          </a:xfrm>
          <a:prstGeom prst="rect">
            <a:avLst/>
          </a:prstGeom>
        </p:spPr>
      </p:pic>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844249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71500" y="0"/>
            <a:ext cx="10287000" cy="5143500"/>
          </a:xfrm>
          <a:prstGeom prst="rect">
            <a:avLst/>
          </a:prstGeom>
        </p:spPr>
      </p:pic>
      <p:sp>
        <p:nvSpPr>
          <p:cNvPr id="2" name="Title 1"/>
          <p:cNvSpPr>
            <a:spLocks noGrp="1"/>
          </p:cNvSpPr>
          <p:nvPr>
            <p:ph type="title"/>
          </p:nvPr>
        </p:nvSpPr>
        <p:spPr/>
        <p:txBody>
          <a:bodyPr>
            <a:normAutofit fontScale="90000"/>
          </a:bodyPr>
          <a:lstStyle/>
          <a:p>
            <a:r>
              <a:rPr lang="en-US" dirty="0" smtClean="0">
                <a:solidFill>
                  <a:schemeClr val="bg1"/>
                </a:solidFill>
              </a:rPr>
              <a:t>Your </a:t>
            </a:r>
            <a:r>
              <a:rPr lang="en-US" dirty="0" smtClean="0">
                <a:solidFill>
                  <a:schemeClr val="bg1"/>
                </a:solidFill>
              </a:rPr>
              <a:t>company’s next designer</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0785081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Conversational UX</a:t>
            </a:r>
          </a:p>
        </p:txBody>
      </p:sp>
      <p:sp>
        <p:nvSpPr>
          <p:cNvPr id="91" name="Shape 9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685800" indent="-457200" defTabSz="914400"/>
            <a:r>
              <a:rPr lang="en-US" dirty="0" smtClean="0"/>
              <a:t>Need to convey information</a:t>
            </a:r>
          </a:p>
          <a:p>
            <a:pPr marL="685800" indent="-457200" defTabSz="914400"/>
            <a:r>
              <a:rPr lang="en-US" dirty="0" smtClean="0"/>
              <a:t>Need to be succinct</a:t>
            </a:r>
          </a:p>
          <a:p>
            <a:pPr marL="685800" indent="-457200" defTabSz="914400"/>
            <a:r>
              <a:rPr lang="en-US" dirty="0" smtClean="0"/>
              <a:t>Need to reduce cognitive load</a:t>
            </a:r>
          </a:p>
          <a:p>
            <a:pPr marL="685800" indent="-457200" defTabSz="914400"/>
            <a:r>
              <a:rPr lang="en-US" dirty="0" smtClean="0"/>
              <a:t>Need to guide in the right direction</a:t>
            </a:r>
          </a:p>
          <a:p>
            <a:pPr marL="685800" indent="-457200" defTabSz="914400"/>
            <a:r>
              <a:rPr lang="en-US" dirty="0" smtClean="0"/>
              <a:t>Talk a user through a process, hold his hand</a:t>
            </a:r>
          </a:p>
          <a:p>
            <a:pPr marL="685800" indent="-457200" defTabSz="914400"/>
            <a:endParaRPr lang="en-US" dirty="0"/>
          </a:p>
          <a:p>
            <a:pPr marL="685800" indent="-457200" defTabSz="914400"/>
            <a:r>
              <a:rPr lang="en-US" dirty="0" smtClean="0"/>
              <a:t>What are the patterns here?</a:t>
            </a:r>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105676934"/>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Conversational UX - Onboarding</a:t>
            </a:r>
          </a:p>
        </p:txBody>
      </p:sp>
      <p:sp>
        <p:nvSpPr>
          <p:cNvPr id="97" name="Shape 9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r>
              <a:rPr lang="en-US" dirty="0" smtClean="0"/>
              <a:t>A chat starts empty</a:t>
            </a:r>
          </a:p>
          <a:p>
            <a:r>
              <a:rPr lang="en-US" dirty="0"/>
              <a:t>Awkward </a:t>
            </a:r>
            <a:r>
              <a:rPr lang="en-US" dirty="0" smtClean="0"/>
              <a:t>silence</a:t>
            </a:r>
          </a:p>
          <a:p>
            <a:r>
              <a:rPr lang="en-US" dirty="0" smtClean="0"/>
              <a:t>No buttons to click</a:t>
            </a:r>
          </a:p>
          <a:p>
            <a:r>
              <a:rPr lang="en-US" dirty="0" smtClean="0"/>
              <a:t>No arrows, no animation, no screenshots</a:t>
            </a:r>
          </a:p>
          <a:p>
            <a:endParaRPr lang="en-US" dirty="0" smtClean="0"/>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642693760"/>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Conversational UX </a:t>
            </a:r>
            <a:r>
              <a:rPr lang="en" dirty="0" smtClean="0"/>
              <a:t>– Onboarding</a:t>
            </a:r>
            <a:r>
              <a:rPr lang="en-US" dirty="0" smtClean="0"/>
              <a:t> Patterns</a:t>
            </a:r>
            <a:endParaRPr lang="en" dirty="0"/>
          </a:p>
        </p:txBody>
      </p:sp>
      <p:sp>
        <p:nvSpPr>
          <p:cNvPr id="97" name="Shape 9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r>
              <a:rPr lang="en-US" dirty="0" smtClean="0"/>
              <a:t>Say the first sentence</a:t>
            </a:r>
          </a:p>
          <a:p>
            <a:pPr lvl="1"/>
            <a:r>
              <a:rPr lang="en-US" dirty="0" smtClean="0"/>
              <a:t>When the bot is added</a:t>
            </a:r>
          </a:p>
          <a:p>
            <a:pPr lvl="1"/>
            <a:r>
              <a:rPr lang="en-US" dirty="0" smtClean="0"/>
              <a:t>When someone new joins</a:t>
            </a:r>
            <a:endParaRPr lang="en-US" dirty="0"/>
          </a:p>
          <a:p>
            <a:r>
              <a:rPr lang="en-US" dirty="0" smtClean="0"/>
              <a:t>Evolve as the users mature</a:t>
            </a:r>
          </a:p>
          <a:p>
            <a:r>
              <a:rPr lang="en-US" dirty="0" smtClean="0"/>
              <a:t>Tutorial:</a:t>
            </a:r>
          </a:p>
          <a:p>
            <a:pPr lvl="1"/>
            <a:r>
              <a:rPr lang="en-US" dirty="0" smtClean="0"/>
              <a:t>Can be one off message</a:t>
            </a:r>
          </a:p>
          <a:p>
            <a:pPr lvl="1"/>
            <a:r>
              <a:rPr lang="en-US" dirty="0" smtClean="0"/>
              <a:t>Can be a step by step</a:t>
            </a:r>
          </a:p>
          <a:p>
            <a:endParaRPr lang="en-US" dirty="0" smtClean="0"/>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788157807"/>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Conversational UX – Friendliness</a:t>
            </a:r>
            <a:endParaRPr lang="en-US" dirty="0"/>
          </a:p>
        </p:txBody>
      </p:sp>
      <p:sp>
        <p:nvSpPr>
          <p:cNvPr id="3" name="Text Placeholder 2"/>
          <p:cNvSpPr>
            <a:spLocks noGrp="1"/>
          </p:cNvSpPr>
          <p:nvPr>
            <p:ph type="body" idx="1"/>
          </p:nvPr>
        </p:nvSpPr>
        <p:spPr/>
        <p:txBody>
          <a:bodyPr/>
          <a:lstStyle/>
          <a:p>
            <a:r>
              <a:rPr lang="en-US" dirty="0" smtClean="0"/>
              <a:t>They don’t expect you to be Jarvis</a:t>
            </a:r>
          </a:p>
          <a:p>
            <a:r>
              <a:rPr lang="en-US" dirty="0" smtClean="0"/>
              <a:t>But it’s nice if you are.</a:t>
            </a:r>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84995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4550" y="1289050"/>
            <a:ext cx="7454900" cy="2565400"/>
          </a:xfrm>
          <a:prstGeom prst="rect">
            <a:avLst/>
          </a:prstGeom>
        </p:spPr>
      </p:pic>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61470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pic>
        <p:nvPicPr>
          <p:cNvPr id="5" name="Picture 4"/>
          <p:cNvPicPr>
            <a:picLocks noChangeAspect="1"/>
          </p:cNvPicPr>
          <p:nvPr/>
        </p:nvPicPr>
        <p:blipFill>
          <a:blip r:embed="rId3"/>
          <a:stretch>
            <a:fillRect/>
          </a:stretch>
        </p:blipFill>
        <p:spPr>
          <a:xfrm>
            <a:off x="768350" y="69850"/>
            <a:ext cx="7607300" cy="5003800"/>
          </a:xfrm>
          <a:prstGeom prst="rect">
            <a:avLst/>
          </a:prstGeom>
        </p:spPr>
      </p:pic>
    </p:spTree>
    <p:extLst>
      <p:ext uri="{BB962C8B-B14F-4D97-AF65-F5344CB8AC3E}">
        <p14:creationId xmlns:p14="http://schemas.microsoft.com/office/powerpoint/2010/main" val="35498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Eyal Yavor, </a:t>
            </a:r>
            <a:r>
              <a:rPr lang="en-US" dirty="0" err="1" smtClean="0"/>
              <a:t>meekan</a:t>
            </a:r>
            <a:r>
              <a:rPr lang="en-US" dirty="0" smtClean="0"/>
              <a:t>, </a:t>
            </a:r>
            <a:r>
              <a:rPr lang="en-US" dirty="0" err="1" smtClean="0"/>
              <a:t>eyal@meekan.com</a:t>
            </a:r>
            <a:endParaRPr lang="en-US" dirty="0" smtClean="0"/>
          </a:p>
        </p:txBody>
      </p:sp>
      <p:sp>
        <p:nvSpPr>
          <p:cNvPr id="2" name="Title 1"/>
          <p:cNvSpPr>
            <a:spLocks noGrp="1"/>
          </p:cNvSpPr>
          <p:nvPr>
            <p:ph type="title"/>
          </p:nvPr>
        </p:nvSpPr>
        <p:spPr/>
        <p:txBody>
          <a:bodyPr>
            <a:noAutofit/>
          </a:bodyPr>
          <a:lstStyle/>
          <a:p>
            <a:pPr algn="l" defTabSz="457200" rtl="1" eaLnBrk="1" latinLnBrk="0" hangingPunct="1">
              <a:spcBef>
                <a:spcPts val="0"/>
              </a:spcBef>
              <a:buNone/>
            </a:pPr>
            <a:r>
              <a:rPr lang="en-US" dirty="0" smtClean="0"/>
              <a:t>Understanding user tone helps you improve</a:t>
            </a:r>
            <a:endParaRPr lang="en-US" dirty="0"/>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rotWithShape="1">
          <a:blip r:embed="rId3"/>
          <a:srcRect t="12116"/>
          <a:stretch/>
        </p:blipFill>
        <p:spPr>
          <a:xfrm>
            <a:off x="-143980" y="1081225"/>
            <a:ext cx="9313380" cy="4229478"/>
          </a:xfrm>
          <a:prstGeom prst="rect">
            <a:avLst/>
          </a:prstGeom>
          <a:noFill/>
          <a:ln>
            <a:noFill/>
          </a:ln>
        </p:spPr>
      </p:pic>
      <p:pic>
        <p:nvPicPr>
          <p:cNvPr id="7" name="Picture 6"/>
          <p:cNvPicPr>
            <a:picLocks noChangeAspect="1"/>
          </p:cNvPicPr>
          <p:nvPr/>
        </p:nvPicPr>
        <p:blipFill>
          <a:blip r:embed="rId4"/>
          <a:stretch>
            <a:fillRect/>
          </a:stretch>
        </p:blipFill>
        <p:spPr>
          <a:xfrm>
            <a:off x="4267200" y="1082425"/>
            <a:ext cx="4889500" cy="1320800"/>
          </a:xfrm>
          <a:prstGeom prst="rect">
            <a:avLst/>
          </a:prstGeom>
          <a:ln>
            <a:solidFill>
              <a:schemeClr val="accent1"/>
            </a:solidFill>
          </a:ln>
        </p:spPr>
      </p:pic>
    </p:spTree>
    <p:extLst>
      <p:ext uri="{BB962C8B-B14F-4D97-AF65-F5344CB8AC3E}">
        <p14:creationId xmlns:p14="http://schemas.microsoft.com/office/powerpoint/2010/main" val="5699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Conversational UX – Friendliness Patterns</a:t>
            </a:r>
            <a:endParaRPr lang="en-US" dirty="0"/>
          </a:p>
        </p:txBody>
      </p:sp>
      <p:sp>
        <p:nvSpPr>
          <p:cNvPr id="3" name="Text Placeholder 2"/>
          <p:cNvSpPr>
            <a:spLocks noGrp="1"/>
          </p:cNvSpPr>
          <p:nvPr>
            <p:ph type="body" idx="1"/>
          </p:nvPr>
        </p:nvSpPr>
        <p:spPr/>
        <p:txBody>
          <a:bodyPr>
            <a:normAutofit/>
          </a:bodyPr>
          <a:lstStyle/>
          <a:p>
            <a:r>
              <a:rPr lang="en-US" dirty="0" smtClean="0"/>
              <a:t>Understand intent</a:t>
            </a:r>
          </a:p>
          <a:p>
            <a:r>
              <a:rPr lang="en-US" dirty="0" smtClean="0"/>
              <a:t>Have multiple responses for each line</a:t>
            </a:r>
          </a:p>
          <a:p>
            <a:r>
              <a:rPr lang="en-US" dirty="0" smtClean="0"/>
              <a:t>Ambient information</a:t>
            </a:r>
          </a:p>
          <a:p>
            <a:r>
              <a:rPr lang="en-US" dirty="0" smtClean="0"/>
              <a:t>Personal touch</a:t>
            </a:r>
          </a:p>
          <a:p>
            <a:r>
              <a:rPr lang="en-US" dirty="0" smtClean="0"/>
              <a:t>Maintain the illusion</a:t>
            </a:r>
          </a:p>
          <a:p>
            <a:r>
              <a:rPr lang="en-US" dirty="0" smtClean="0"/>
              <a:t>Consistent personality</a:t>
            </a:r>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3117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90584" y="289473"/>
            <a:ext cx="8449660" cy="670471"/>
          </a:xfrm>
          <a:prstGeom prst="rect">
            <a:avLst/>
          </a:prstGeom>
        </p:spPr>
        <p:txBody>
          <a:bodyPr vert="horz" lIns="91440" tIns="45720" rIns="91440" bIns="45720" rtlCol="1" anchor="ctr">
            <a:noAutofit/>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algn="l" rtl="0"/>
            <a:r>
              <a:rPr lang="en-US" sz="3600" spc="-150" dirty="0" smtClean="0">
                <a:solidFill>
                  <a:srgbClr val="C0504D"/>
                </a:solidFill>
              </a:rPr>
              <a:t>Demo: </a:t>
            </a:r>
            <a:r>
              <a:rPr lang="en-US" sz="3600" spc="-150" dirty="0" err="1" smtClean="0">
                <a:solidFill>
                  <a:srgbClr val="C0504D"/>
                </a:solidFill>
              </a:rPr>
              <a:t>Meekan’s</a:t>
            </a:r>
            <a:r>
              <a:rPr lang="en-US" sz="3600" spc="-150" dirty="0" smtClean="0">
                <a:solidFill>
                  <a:srgbClr val="C0504D"/>
                </a:solidFill>
              </a:rPr>
              <a:t> Slack robot</a:t>
            </a:r>
            <a:endParaRPr lang="he-IL" sz="3600" spc="-150" dirty="0">
              <a:solidFill>
                <a:srgbClr val="C0504D"/>
              </a:solidFill>
            </a:endParaRPr>
          </a:p>
        </p:txBody>
      </p:sp>
      <p:sp>
        <p:nvSpPr>
          <p:cNvPr id="5" name="Title 2"/>
          <p:cNvSpPr txBox="1">
            <a:spLocks/>
          </p:cNvSpPr>
          <p:nvPr/>
        </p:nvSpPr>
        <p:spPr>
          <a:xfrm>
            <a:off x="534433" y="987710"/>
            <a:ext cx="8140517" cy="4240400"/>
          </a:xfrm>
          <a:prstGeom prst="rect">
            <a:avLst/>
          </a:prstGeom>
        </p:spPr>
        <p:txBody>
          <a:bodyPr vert="horz" lIns="91440" tIns="45720" rIns="91440" bIns="45720" rtlCol="1" anchor="t">
            <a:noAutofit/>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marL="342900" indent="-342900" algn="l" rtl="0">
              <a:spcBef>
                <a:spcPts val="0"/>
              </a:spcBef>
              <a:spcAft>
                <a:spcPts val="600"/>
              </a:spcAft>
              <a:buFont typeface="Arial"/>
              <a:buChar char="•"/>
            </a:pPr>
            <a:r>
              <a:rPr lang="en-US" sz="2400" dirty="0"/>
              <a:t>You talk to him, and he just works.</a:t>
            </a:r>
          </a:p>
          <a:p>
            <a:pPr marL="342900" indent="-342900" algn="l" rtl="0">
              <a:spcBef>
                <a:spcPts val="0"/>
              </a:spcBef>
              <a:spcAft>
                <a:spcPts val="600"/>
              </a:spcAft>
              <a:buFont typeface="Arial"/>
              <a:buChar char="•"/>
            </a:pPr>
            <a:r>
              <a:rPr lang="en-US" sz="2400" dirty="0"/>
              <a:t>Meekan knows prior engagements, preferences and habits</a:t>
            </a:r>
          </a:p>
          <a:p>
            <a:pPr marL="342900" indent="-342900" algn="l" rtl="0">
              <a:spcBef>
                <a:spcPts val="0"/>
              </a:spcBef>
              <a:spcAft>
                <a:spcPts val="600"/>
              </a:spcAft>
              <a:buFont typeface="Arial"/>
              <a:buChar char="•"/>
            </a:pPr>
            <a:r>
              <a:rPr lang="en-US" sz="2400" dirty="0"/>
              <a:t>Matches everyone’s calendars for common free time slots, and ranks them to best benefit the group</a:t>
            </a:r>
          </a:p>
          <a:p>
            <a:pPr marL="342900" indent="-342900" algn="l" rtl="0">
              <a:spcBef>
                <a:spcPts val="0"/>
              </a:spcBef>
              <a:spcAft>
                <a:spcPts val="600"/>
              </a:spcAft>
              <a:buFont typeface="Arial"/>
              <a:buChar char="•"/>
            </a:pPr>
            <a:r>
              <a:rPr lang="en-US" sz="2400" dirty="0"/>
              <a:t>Search all conference room to match meeting</a:t>
            </a:r>
          </a:p>
          <a:p>
            <a:pPr marL="342900" indent="-342900" algn="l" rtl="0">
              <a:spcBef>
                <a:spcPts val="0"/>
              </a:spcBef>
              <a:spcAft>
                <a:spcPts val="600"/>
              </a:spcAft>
              <a:buFont typeface="Arial"/>
              <a:buChar char="•"/>
            </a:pPr>
            <a:r>
              <a:rPr lang="en-US" sz="2400" dirty="0"/>
              <a:t>Proactive suggestions: Solve conflicts, manage rescheduling events</a:t>
            </a:r>
          </a:p>
          <a:p>
            <a:pPr marL="342900" indent="-342900" algn="l" rtl="0">
              <a:spcBef>
                <a:spcPts val="0"/>
              </a:spcBef>
              <a:spcAft>
                <a:spcPts val="600"/>
              </a:spcAft>
              <a:buFont typeface="Arial"/>
              <a:buChar char="•"/>
            </a:pPr>
            <a:r>
              <a:rPr lang="en-US" sz="2400" dirty="0"/>
              <a:t>Office manager capabilities by connecting to 3rd party services</a:t>
            </a:r>
          </a:p>
          <a:p>
            <a:pPr marL="342900" indent="-342900" algn="l" rtl="0">
              <a:spcBef>
                <a:spcPts val="0"/>
              </a:spcBef>
              <a:spcAft>
                <a:spcPts val="600"/>
              </a:spcAft>
              <a:buFont typeface="Arial"/>
              <a:buChar char="•"/>
            </a:pPr>
            <a:endParaRPr lang="en-US" sz="2400" dirty="0"/>
          </a:p>
          <a:p>
            <a:pPr marL="342900" indent="-342900" algn="l" rtl="0">
              <a:spcBef>
                <a:spcPts val="0"/>
              </a:spcBef>
              <a:spcAft>
                <a:spcPts val="600"/>
              </a:spcAft>
              <a:buFont typeface="Arial"/>
              <a:buChar char="•"/>
            </a:pPr>
            <a:endParaRPr lang="en-US" sz="2400" dirty="0"/>
          </a:p>
          <a:p>
            <a:pPr marL="342900" indent="-342900" algn="l" rtl="0">
              <a:spcBef>
                <a:spcPts val="0"/>
              </a:spcBef>
              <a:spcAft>
                <a:spcPts val="600"/>
              </a:spcAft>
              <a:buFont typeface="Arial"/>
              <a:buChar char="•"/>
            </a:pPr>
            <a:endParaRPr lang="he-IL" sz="2400" spc="-150" dirty="0"/>
          </a:p>
        </p:txBody>
      </p:sp>
      <p:sp>
        <p:nvSpPr>
          <p:cNvPr id="2" name="Footer Placeholder 1"/>
          <p:cNvSpPr>
            <a:spLocks noGrp="1"/>
          </p:cNvSpPr>
          <p:nvPr>
            <p:ph type="ftr" sz="quarter" idx="11"/>
          </p:nvPr>
        </p:nvSpPr>
        <p:spPr/>
        <p:txBody>
          <a:bodyPr/>
          <a:lstStyle/>
          <a:p>
            <a:r>
              <a:rPr lang="en-US" smtClean="0"/>
              <a:t>Eyal Yavor, meekan, eyal@meekan.com</a:t>
            </a:r>
            <a:endParaRPr lang="en-US" dirty="0"/>
          </a:p>
        </p:txBody>
      </p:sp>
    </p:spTree>
    <p:extLst>
      <p:ext uri="{BB962C8B-B14F-4D97-AF65-F5344CB8AC3E}">
        <p14:creationId xmlns:p14="http://schemas.microsoft.com/office/powerpoint/2010/main" val="13704373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Conversational </a:t>
            </a:r>
            <a:r>
              <a:rPr lang="en" dirty="0" smtClean="0"/>
              <a:t>UX</a:t>
            </a:r>
            <a:r>
              <a:rPr lang="en-US" dirty="0" smtClean="0"/>
              <a:t> – Gathering Input</a:t>
            </a:r>
            <a:endParaRPr lang="en" dirty="0"/>
          </a:p>
        </p:txBody>
      </p:sp>
      <p:sp>
        <p:nvSpPr>
          <p:cNvPr id="109" name="Shape 10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685800" lvl="0" indent="-457200" rtl="0">
              <a:spcBef>
                <a:spcPts val="0"/>
              </a:spcBef>
              <a:buFont typeface="Arial" charset="0"/>
              <a:buChar char="•"/>
            </a:pPr>
            <a:r>
              <a:rPr lang="en-US" dirty="0" smtClean="0"/>
              <a:t>There’s no real time validation, it’s like old school HTML forms</a:t>
            </a:r>
          </a:p>
          <a:p>
            <a:pPr marL="685800" lvl="0" indent="-457200" rtl="0">
              <a:spcBef>
                <a:spcPts val="0"/>
              </a:spcBef>
              <a:buFont typeface="Arial" charset="0"/>
              <a:buChar char="•"/>
            </a:pPr>
            <a:r>
              <a:rPr lang="en-US" dirty="0" smtClean="0"/>
              <a:t>Users can write whatever they want</a:t>
            </a:r>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740272761"/>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Conversational </a:t>
            </a:r>
            <a:r>
              <a:rPr lang="en" dirty="0" smtClean="0"/>
              <a:t>UX</a:t>
            </a:r>
            <a:r>
              <a:rPr lang="en-US" dirty="0" smtClean="0"/>
              <a:t> – Gathering Input Patterns</a:t>
            </a:r>
            <a:endParaRPr lang="en" dirty="0"/>
          </a:p>
        </p:txBody>
      </p:sp>
      <p:sp>
        <p:nvSpPr>
          <p:cNvPr id="109" name="Shape 10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685800" indent="-457200">
              <a:buFont typeface="Arial" charset="0"/>
              <a:buChar char="•"/>
            </a:pPr>
            <a:r>
              <a:rPr lang="en" dirty="0" smtClean="0"/>
              <a:t>Clear </a:t>
            </a:r>
            <a:r>
              <a:rPr lang="en" dirty="0"/>
              <a:t>input expectations - say what you want the users to </a:t>
            </a:r>
            <a:r>
              <a:rPr lang="en" dirty="0" smtClean="0"/>
              <a:t>write</a:t>
            </a:r>
            <a:r>
              <a:rPr lang="en-US" dirty="0" smtClean="0"/>
              <a:t>, in steps</a:t>
            </a:r>
          </a:p>
          <a:p>
            <a:pPr marL="685800" lvl="0" indent="-457200" rtl="0">
              <a:spcBef>
                <a:spcPts val="0"/>
              </a:spcBef>
              <a:buFont typeface="Arial" charset="0"/>
              <a:buChar char="•"/>
            </a:pPr>
            <a:r>
              <a:rPr lang="en" dirty="0" smtClean="0"/>
              <a:t>Repeat </a:t>
            </a:r>
            <a:r>
              <a:rPr lang="en" dirty="0"/>
              <a:t>what you’ve understood</a:t>
            </a:r>
          </a:p>
          <a:p>
            <a:pPr marL="685800" lvl="0" indent="-457200" rtl="0">
              <a:spcBef>
                <a:spcPts val="0"/>
              </a:spcBef>
              <a:buFont typeface="Arial" charset="0"/>
              <a:buChar char="•"/>
            </a:pPr>
            <a:r>
              <a:rPr lang="en-US" dirty="0" smtClean="0"/>
              <a:t>Auto-assume – the horrible cousin of autocorrect</a:t>
            </a:r>
            <a:endParaRPr lang="en" dirty="0"/>
          </a:p>
          <a:p>
            <a:pPr marL="685800" lvl="0" indent="-457200">
              <a:spcBef>
                <a:spcPts val="0"/>
              </a:spcBef>
              <a:buFont typeface="Arial" charset="0"/>
              <a:buChar char="•"/>
            </a:pPr>
            <a:endParaRPr dirty="0"/>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20858163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Conversational UX </a:t>
            </a:r>
            <a:r>
              <a:rPr lang="en" dirty="0" smtClean="0"/>
              <a:t>– </a:t>
            </a:r>
            <a:r>
              <a:rPr lang="en-US" dirty="0" smtClean="0"/>
              <a:t>Input Patterns: C</a:t>
            </a:r>
            <a:r>
              <a:rPr lang="en" dirty="0" err="1" smtClean="0"/>
              <a:t>lear</a:t>
            </a:r>
            <a:r>
              <a:rPr lang="en" dirty="0" smtClean="0"/>
              <a:t> </a:t>
            </a:r>
            <a:r>
              <a:rPr lang="en-US" dirty="0" smtClean="0"/>
              <a:t>E</a:t>
            </a:r>
            <a:r>
              <a:rPr lang="en" dirty="0" err="1" smtClean="0"/>
              <a:t>rrors</a:t>
            </a:r>
            <a:endParaRPr lang="en" dirty="0"/>
          </a:p>
        </p:txBody>
      </p:sp>
      <p:sp>
        <p:nvSpPr>
          <p:cNvPr id="115" name="Shape 11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685800" lvl="0" indent="-457200" rtl="0">
              <a:spcBef>
                <a:spcPts val="0"/>
              </a:spcBef>
              <a:buFont typeface="Arial" charset="0"/>
              <a:buChar char="•"/>
            </a:pPr>
            <a:r>
              <a:rPr lang="en" dirty="0"/>
              <a:t>Clear input expectations, clear errors:</a:t>
            </a:r>
          </a:p>
          <a:p>
            <a:pPr marL="914400" lvl="1" indent="-228600" rtl="0">
              <a:spcBef>
                <a:spcPts val="0"/>
              </a:spcBef>
              <a:buChar char="-"/>
            </a:pPr>
            <a:r>
              <a:rPr lang="en" dirty="0" smtClean="0">
                <a:solidFill>
                  <a:srgbClr val="C00000"/>
                </a:solidFill>
              </a:rPr>
              <a:t>What </a:t>
            </a:r>
            <a:r>
              <a:rPr lang="en" dirty="0">
                <a:solidFill>
                  <a:srgbClr val="C00000"/>
                </a:solidFill>
              </a:rPr>
              <a:t>color do you want this shirt? </a:t>
            </a:r>
            <a:r>
              <a:rPr lang="en" b="1" dirty="0">
                <a:solidFill>
                  <a:srgbClr val="C00000"/>
                </a:solidFill>
              </a:rPr>
              <a:t>Black</a:t>
            </a:r>
            <a:r>
              <a:rPr lang="en" dirty="0">
                <a:solidFill>
                  <a:srgbClr val="C00000"/>
                </a:solidFill>
              </a:rPr>
              <a:t> or </a:t>
            </a:r>
            <a:r>
              <a:rPr lang="en" b="1" dirty="0">
                <a:solidFill>
                  <a:srgbClr val="C00000"/>
                </a:solidFill>
              </a:rPr>
              <a:t>blue</a:t>
            </a:r>
            <a:r>
              <a:rPr lang="en" dirty="0" smtClean="0">
                <a:solidFill>
                  <a:srgbClr val="C00000"/>
                </a:solidFill>
              </a:rPr>
              <a:t>?</a:t>
            </a:r>
            <a:endParaRPr lang="en" dirty="0">
              <a:solidFill>
                <a:srgbClr val="C00000"/>
              </a:solidFill>
            </a:endParaRPr>
          </a:p>
          <a:p>
            <a:pPr marL="914400" lvl="1" indent="-228600" rtl="0">
              <a:spcBef>
                <a:spcPts val="0"/>
              </a:spcBef>
              <a:buChar char="-"/>
            </a:pPr>
            <a:r>
              <a:rPr lang="en" dirty="0" smtClean="0"/>
              <a:t>Foo</a:t>
            </a:r>
            <a:endParaRPr lang="en" dirty="0"/>
          </a:p>
          <a:p>
            <a:pPr marL="914400" lvl="1" indent="-228600" rtl="0">
              <a:spcBef>
                <a:spcPts val="0"/>
              </a:spcBef>
              <a:buChar char="-"/>
            </a:pPr>
            <a:r>
              <a:rPr lang="en" dirty="0" smtClean="0">
                <a:solidFill>
                  <a:srgbClr val="C00000"/>
                </a:solidFill>
              </a:rPr>
              <a:t>Foo</a:t>
            </a:r>
            <a:r>
              <a:rPr lang="en" dirty="0">
                <a:solidFill>
                  <a:srgbClr val="C00000"/>
                </a:solidFill>
              </a:rPr>
              <a:t>? That’s not a color! Choose between </a:t>
            </a:r>
            <a:r>
              <a:rPr lang="en" b="1" dirty="0">
                <a:solidFill>
                  <a:srgbClr val="C00000"/>
                </a:solidFill>
              </a:rPr>
              <a:t>black </a:t>
            </a:r>
            <a:r>
              <a:rPr lang="en" dirty="0">
                <a:solidFill>
                  <a:srgbClr val="C00000"/>
                </a:solidFill>
              </a:rPr>
              <a:t>or </a:t>
            </a:r>
            <a:r>
              <a:rPr lang="en" b="1" dirty="0">
                <a:solidFill>
                  <a:srgbClr val="C00000"/>
                </a:solidFill>
              </a:rPr>
              <a:t>blue</a:t>
            </a:r>
            <a:r>
              <a:rPr lang="en" b="1" dirty="0" smtClean="0">
                <a:solidFill>
                  <a:srgbClr val="C00000"/>
                </a:solidFill>
              </a:rPr>
              <a:t>.</a:t>
            </a:r>
            <a:endParaRPr lang="en" dirty="0">
              <a:solidFill>
                <a:srgbClr val="C00000"/>
              </a:solidFill>
            </a:endParaRPr>
          </a:p>
          <a:p>
            <a:pPr marL="914400" lvl="1" indent="-228600" rtl="0">
              <a:spcBef>
                <a:spcPts val="0"/>
              </a:spcBef>
              <a:buChar char="-"/>
            </a:pPr>
            <a:r>
              <a:rPr lang="en" dirty="0" smtClean="0"/>
              <a:t>Purple</a:t>
            </a:r>
            <a:endParaRPr lang="en" dirty="0"/>
          </a:p>
          <a:p>
            <a:pPr marL="914400" lvl="1" indent="-228600">
              <a:spcBef>
                <a:spcPts val="0"/>
              </a:spcBef>
              <a:buChar char="-"/>
            </a:pPr>
            <a:r>
              <a:rPr lang="en" dirty="0" smtClean="0">
                <a:solidFill>
                  <a:srgbClr val="C00000"/>
                </a:solidFill>
              </a:rPr>
              <a:t>We </a:t>
            </a:r>
            <a:r>
              <a:rPr lang="en" dirty="0">
                <a:solidFill>
                  <a:srgbClr val="C00000"/>
                </a:solidFill>
              </a:rPr>
              <a:t>don’t have purple shirts, only </a:t>
            </a:r>
            <a:r>
              <a:rPr lang="en" b="1" dirty="0">
                <a:solidFill>
                  <a:srgbClr val="C00000"/>
                </a:solidFill>
              </a:rPr>
              <a:t>black</a:t>
            </a:r>
            <a:r>
              <a:rPr lang="en" dirty="0">
                <a:solidFill>
                  <a:srgbClr val="C00000"/>
                </a:solidFill>
              </a:rPr>
              <a:t> and </a:t>
            </a:r>
            <a:r>
              <a:rPr lang="en" b="1" dirty="0" smtClean="0">
                <a:solidFill>
                  <a:srgbClr val="C00000"/>
                </a:solidFill>
              </a:rPr>
              <a:t>blue</a:t>
            </a:r>
            <a:r>
              <a:rPr lang="en-US" dirty="0">
                <a:solidFill>
                  <a:srgbClr val="C00000"/>
                </a:solidFill>
              </a:rPr>
              <a:t>.</a:t>
            </a:r>
            <a:endParaRPr lang="en" dirty="0">
              <a:solidFill>
                <a:srgbClr val="C00000"/>
              </a:solidFill>
            </a:endParaRPr>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605761526"/>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Conversational UX </a:t>
            </a:r>
            <a:r>
              <a:rPr lang="en" dirty="0" smtClean="0"/>
              <a:t>– </a:t>
            </a:r>
            <a:r>
              <a:rPr lang="en-US" dirty="0" smtClean="0"/>
              <a:t>Navigation</a:t>
            </a:r>
            <a:endParaRPr lang="en" dirty="0"/>
          </a:p>
        </p:txBody>
      </p:sp>
      <p:sp>
        <p:nvSpPr>
          <p:cNvPr id="115" name="Shape 11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685800" lvl="0" indent="-457200" rtl="0">
              <a:spcBef>
                <a:spcPts val="0"/>
              </a:spcBef>
              <a:buFont typeface="Arial" charset="0"/>
              <a:buChar char="•"/>
            </a:pPr>
            <a:r>
              <a:rPr lang="en-US" dirty="0" smtClean="0"/>
              <a:t>User wants to change a previous decision</a:t>
            </a:r>
          </a:p>
          <a:p>
            <a:pPr marL="685800" lvl="0" indent="-457200" rtl="0">
              <a:spcBef>
                <a:spcPts val="0"/>
              </a:spcBef>
              <a:buFont typeface="Arial" charset="0"/>
              <a:buChar char="•"/>
            </a:pPr>
            <a:r>
              <a:rPr lang="en-US" dirty="0" smtClean="0"/>
              <a:t>Saying “back” isn’t natural, since there’s no back, there’s history.</a:t>
            </a:r>
          </a:p>
          <a:p>
            <a:pPr marL="685800" lvl="0" indent="-457200" rtl="0">
              <a:spcBef>
                <a:spcPts val="0"/>
              </a:spcBef>
              <a:buFont typeface="Arial" charset="0"/>
              <a:buChar char="•"/>
            </a:pPr>
            <a:r>
              <a:rPr lang="en-US" dirty="0" smtClean="0"/>
              <a:t>Saying “cancel” is like an “X” button, go back to main screen.</a:t>
            </a:r>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133885749"/>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Conversational UX </a:t>
            </a:r>
            <a:r>
              <a:rPr lang="en" dirty="0" smtClean="0"/>
              <a:t>– </a:t>
            </a:r>
            <a:r>
              <a:rPr lang="en-US" dirty="0" smtClean="0"/>
              <a:t>Navigation Pattern</a:t>
            </a:r>
            <a:endParaRPr lang="en" dirty="0"/>
          </a:p>
        </p:txBody>
      </p:sp>
      <p:sp>
        <p:nvSpPr>
          <p:cNvPr id="115" name="Shape 11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685800" lvl="0" indent="-457200" rtl="0">
              <a:spcBef>
                <a:spcPts val="0"/>
              </a:spcBef>
              <a:buFont typeface="Arial" charset="0"/>
              <a:buChar char="•"/>
            </a:pPr>
            <a:r>
              <a:rPr lang="en-US" dirty="0" smtClean="0"/>
              <a:t>Maintain a state stack</a:t>
            </a:r>
          </a:p>
          <a:p>
            <a:pPr marL="685800" lvl="0" indent="-457200" rtl="0">
              <a:spcBef>
                <a:spcPts val="0"/>
              </a:spcBef>
              <a:buFont typeface="Arial" charset="0"/>
              <a:buChar char="•"/>
            </a:pPr>
            <a:r>
              <a:rPr lang="en-US" dirty="0" smtClean="0"/>
              <a:t>Test user input for each state based on order</a:t>
            </a:r>
          </a:p>
          <a:p>
            <a:pPr marL="1085850" lvl="1" indent="-457200">
              <a:buFont typeface=".AppleSystemUIFont" charset="-120"/>
              <a:buChar char="-"/>
            </a:pPr>
            <a:r>
              <a:rPr lang="en-US" dirty="0">
                <a:solidFill>
                  <a:srgbClr val="C00000"/>
                </a:solidFill>
              </a:rPr>
              <a:t>What size t-shirt are you? We have medium, large, and extra-large</a:t>
            </a:r>
          </a:p>
          <a:p>
            <a:pPr marL="1085850" lvl="1" indent="-457200">
              <a:buFont typeface=".AppleSystemUIFont" charset="-120"/>
              <a:buChar char="-"/>
            </a:pPr>
            <a:r>
              <a:rPr lang="en-US" dirty="0"/>
              <a:t>large</a:t>
            </a:r>
          </a:p>
          <a:p>
            <a:pPr marL="1085850" lvl="1" indent="-457200">
              <a:buFont typeface=".AppleSystemUIFont" charset="-120"/>
              <a:buChar char="-"/>
            </a:pPr>
            <a:r>
              <a:rPr lang="en-US" dirty="0">
                <a:solidFill>
                  <a:srgbClr val="C00000"/>
                </a:solidFill>
              </a:rPr>
              <a:t>Got it. Size large. And what color would you like?</a:t>
            </a:r>
          </a:p>
          <a:p>
            <a:pPr marL="1085850" lvl="1" indent="-457200">
              <a:buFont typeface=".AppleSystemUIFont" charset="-120"/>
              <a:buChar char="-"/>
            </a:pPr>
            <a:r>
              <a:rPr lang="en-US" dirty="0"/>
              <a:t>actually make it extra large</a:t>
            </a:r>
          </a:p>
          <a:p>
            <a:pPr marL="1085850" lvl="1" indent="-457200">
              <a:buFont typeface=".AppleSystemUIFont" charset="-120"/>
              <a:buChar char="-"/>
            </a:pPr>
            <a:r>
              <a:rPr lang="en-US" dirty="0">
                <a:solidFill>
                  <a:srgbClr val="C00000"/>
                </a:solidFill>
              </a:rPr>
              <a:t>Okay, extra-large. And what color would you like?</a:t>
            </a:r>
            <a:endParaRPr lang="en-US" dirty="0" smtClean="0">
              <a:solidFill>
                <a:srgbClr val="C00000"/>
              </a:solidFill>
            </a:endParaRPr>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605749981"/>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Conversational</a:t>
            </a:r>
            <a:r>
              <a:rPr lang="en-US" dirty="0" smtClean="0"/>
              <a:t> UX - Help</a:t>
            </a:r>
            <a:endParaRPr lang="en-US" dirty="0"/>
          </a:p>
        </p:txBody>
      </p:sp>
      <p:sp>
        <p:nvSpPr>
          <p:cNvPr id="3" name="Text Placeholder 2"/>
          <p:cNvSpPr>
            <a:spLocks noGrp="1"/>
          </p:cNvSpPr>
          <p:nvPr>
            <p:ph type="body" idx="1"/>
          </p:nvPr>
        </p:nvSpPr>
        <p:spPr/>
        <p:txBody>
          <a:bodyPr/>
          <a:lstStyle/>
          <a:p>
            <a:r>
              <a:rPr lang="en-US" dirty="0" smtClean="0"/>
              <a:t>Users get lost, don’t know what to do</a:t>
            </a:r>
          </a:p>
          <a:p>
            <a:r>
              <a:rPr lang="en-US" dirty="0" smtClean="0"/>
              <a:t>On the computer, they’d press F1</a:t>
            </a:r>
          </a:p>
          <a:p>
            <a:r>
              <a:rPr lang="en-US" dirty="0" smtClean="0"/>
              <a:t>On a website, they’ll look for FAQ</a:t>
            </a:r>
          </a:p>
          <a:p>
            <a:r>
              <a:rPr lang="en-US" dirty="0" smtClean="0"/>
              <a:t>In an app, click on menu-&gt;support</a:t>
            </a:r>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8652643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Conversational UX – Help Pattern</a:t>
            </a:r>
            <a:endParaRPr lang="en-US" dirty="0"/>
          </a:p>
        </p:txBody>
      </p:sp>
      <p:sp>
        <p:nvSpPr>
          <p:cNvPr id="3" name="Text Placeholder 2"/>
          <p:cNvSpPr>
            <a:spLocks noGrp="1"/>
          </p:cNvSpPr>
          <p:nvPr>
            <p:ph type="body" idx="1"/>
          </p:nvPr>
        </p:nvSpPr>
        <p:spPr/>
        <p:txBody>
          <a:bodyPr/>
          <a:lstStyle/>
          <a:p>
            <a:r>
              <a:rPr lang="en-US" dirty="0" smtClean="0"/>
              <a:t>Support “help” command</a:t>
            </a:r>
          </a:p>
          <a:p>
            <a:r>
              <a:rPr lang="en-US" dirty="0" smtClean="0"/>
              <a:t>Suggest basic information, URL to support website for more information</a:t>
            </a:r>
          </a:p>
          <a:p>
            <a:r>
              <a:rPr lang="en-US" dirty="0" smtClean="0"/>
              <a:t>Focus help content based on user current status and context</a:t>
            </a:r>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1011919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520326" y="1579588"/>
            <a:ext cx="7340600" cy="2184400"/>
          </a:xfrm>
          <a:prstGeom prst="rect">
            <a:avLst/>
          </a:prstGeom>
        </p:spPr>
      </p:pic>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567913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pic>
        <p:nvPicPr>
          <p:cNvPr id="7" name="Picture 6"/>
          <p:cNvPicPr>
            <a:picLocks noChangeAspect="1"/>
          </p:cNvPicPr>
          <p:nvPr/>
        </p:nvPicPr>
        <p:blipFill>
          <a:blip r:embed="rId2"/>
          <a:stretch>
            <a:fillRect/>
          </a:stretch>
        </p:blipFill>
        <p:spPr>
          <a:xfrm>
            <a:off x="1283073" y="0"/>
            <a:ext cx="6577853" cy="5143500"/>
          </a:xfrm>
          <a:prstGeom prst="rect">
            <a:avLst/>
          </a:prstGeom>
        </p:spPr>
      </p:pic>
    </p:spTree>
    <p:extLst>
      <p:ext uri="{BB962C8B-B14F-4D97-AF65-F5344CB8AC3E}">
        <p14:creationId xmlns:p14="http://schemas.microsoft.com/office/powerpoint/2010/main" val="141126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Chatbots</a:t>
            </a:r>
            <a:r>
              <a:rPr lang="en-US" dirty="0" smtClean="0"/>
              <a:t> - Summary</a:t>
            </a:r>
            <a:endParaRPr lang="en-US" dirty="0"/>
          </a:p>
        </p:txBody>
      </p:sp>
      <p:sp>
        <p:nvSpPr>
          <p:cNvPr id="3" name="Text Placeholder 2"/>
          <p:cNvSpPr>
            <a:spLocks noGrp="1"/>
          </p:cNvSpPr>
          <p:nvPr>
            <p:ph type="body" idx="1"/>
          </p:nvPr>
        </p:nvSpPr>
        <p:spPr/>
        <p:txBody>
          <a:bodyPr/>
          <a:lstStyle/>
          <a:p>
            <a:r>
              <a:rPr lang="en-US" dirty="0" smtClean="0"/>
              <a:t>Early, interesting </a:t>
            </a:r>
            <a:r>
              <a:rPr lang="en-US" dirty="0" smtClean="0"/>
              <a:t>opportunity</a:t>
            </a:r>
          </a:p>
          <a:p>
            <a:r>
              <a:rPr lang="en-US" dirty="0" smtClean="0"/>
              <a:t>Python community isn’t in it, cool kids in </a:t>
            </a:r>
            <a:r>
              <a:rPr lang="en-US" dirty="0" err="1" smtClean="0"/>
              <a:t>Node.js</a:t>
            </a:r>
            <a:r>
              <a:rPr lang="en-US" dirty="0" smtClean="0"/>
              <a:t> are</a:t>
            </a:r>
            <a:endParaRPr lang="en-US" dirty="0" smtClean="0"/>
          </a:p>
          <a:p>
            <a:r>
              <a:rPr lang="en-US" dirty="0" smtClean="0"/>
              <a:t>Still an </a:t>
            </a:r>
            <a:r>
              <a:rPr lang="en-US" dirty="0" smtClean="0"/>
              <a:t>evolving</a:t>
            </a:r>
            <a:endParaRPr lang="en-US" dirty="0" smtClean="0"/>
          </a:p>
          <a:p>
            <a:r>
              <a:rPr lang="en-US" dirty="0" smtClean="0"/>
              <a:t>Just do it, it’s really easy</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636097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2" name="Footer Placeholder 1"/>
          <p:cNvSpPr>
            <a:spLocks noGrp="1"/>
          </p:cNvSpPr>
          <p:nvPr>
            <p:ph type="ftr" sz="quarter" idx="11"/>
          </p:nvPr>
        </p:nvSpPr>
        <p:spPr/>
        <p:txBody>
          <a:bodyPr/>
          <a:lstStyle/>
          <a:p>
            <a:r>
              <a:rPr lang="en-US" dirty="0" smtClean="0"/>
              <a:t>Eyal Yavor, </a:t>
            </a:r>
            <a:r>
              <a:rPr lang="en-US" dirty="0" err="1" smtClean="0"/>
              <a:t>meekan</a:t>
            </a:r>
            <a:r>
              <a:rPr lang="en-US" dirty="0" smtClean="0"/>
              <a:t>, </a:t>
            </a:r>
            <a:r>
              <a:rPr lang="en-US" dirty="0" err="1" smtClean="0"/>
              <a:t>eyal@meekan.com</a:t>
            </a:r>
            <a:endParaRPr lang="en-US" dirty="0"/>
          </a:p>
        </p:txBody>
      </p:sp>
      <p:pic>
        <p:nvPicPr>
          <p:cNvPr id="4" name="Picture 3"/>
          <p:cNvPicPr>
            <a:picLocks noChangeAspect="1"/>
          </p:cNvPicPr>
          <p:nvPr/>
        </p:nvPicPr>
        <p:blipFill>
          <a:blip r:embed="rId3"/>
          <a:stretch>
            <a:fillRect/>
          </a:stretch>
        </p:blipFill>
        <p:spPr>
          <a:xfrm>
            <a:off x="723409" y="0"/>
            <a:ext cx="7697181" cy="5143500"/>
          </a:xfrm>
          <a:prstGeom prst="rect">
            <a:avLst/>
          </a:prstGeom>
        </p:spPr>
      </p:pic>
    </p:spTree>
    <p:extLst>
      <p:ext uri="{BB962C8B-B14F-4D97-AF65-F5344CB8AC3E}">
        <p14:creationId xmlns:p14="http://schemas.microsoft.com/office/powerpoint/2010/main" val="14930502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86425" y="0"/>
            <a:ext cx="11273425" cy="5143500"/>
          </a:xfrm>
          <a:prstGeom prst="rect">
            <a:avLst/>
          </a:prstGeom>
        </p:spPr>
      </p:pic>
      <p:sp>
        <p:nvSpPr>
          <p:cNvPr id="2" name="Title 1"/>
          <p:cNvSpPr>
            <a:spLocks noGrp="1"/>
          </p:cNvSpPr>
          <p:nvPr>
            <p:ph type="title"/>
          </p:nvPr>
        </p:nvSpPr>
        <p:spPr/>
        <p:txBody>
          <a:bodyPr>
            <a:normAutofit fontScale="90000"/>
          </a:bodyPr>
          <a:lstStyle/>
          <a:p>
            <a:pPr algn="ctr"/>
            <a:r>
              <a:rPr lang="en-US" dirty="0" smtClean="0">
                <a:solidFill>
                  <a:srgbClr val="C00000"/>
                </a:solidFill>
              </a:rPr>
              <a:t>Q&amp;A</a:t>
            </a:r>
            <a:endParaRPr lang="en-US" dirty="0">
              <a:solidFill>
                <a:srgbClr val="C00000"/>
              </a:solidFill>
            </a:endParaRPr>
          </a:p>
        </p:txBody>
      </p:sp>
      <p:sp>
        <p:nvSpPr>
          <p:cNvPr id="3" name="Text Placeholder 2"/>
          <p:cNvSpPr>
            <a:spLocks noGrp="1"/>
          </p:cNvSpPr>
          <p:nvPr>
            <p:ph type="body" idx="1"/>
          </p:nvPr>
        </p:nvSpPr>
        <p:spPr/>
        <p:txBody>
          <a:bodyPr/>
          <a:lstStyle/>
          <a:p>
            <a:endParaRPr lang="en-US" dirty="0"/>
          </a:p>
        </p:txBody>
      </p:sp>
      <p:pic>
        <p:nvPicPr>
          <p:cNvPr id="5" name="Picture 4" descr="logo-meek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003" y="2615186"/>
            <a:ext cx="2065994" cy="490977"/>
          </a:xfrm>
          <a:prstGeom prst="rect">
            <a:avLst/>
          </a:prstGeom>
        </p:spPr>
      </p:pic>
      <p:sp>
        <p:nvSpPr>
          <p:cNvPr id="4" name="Footer Placeholder 3"/>
          <p:cNvSpPr>
            <a:spLocks noGrp="1"/>
          </p:cNvSpPr>
          <p:nvPr>
            <p:ph type="ftr" sz="quarter" idx="11"/>
          </p:nvPr>
        </p:nvSpPr>
        <p:spPr>
          <a:xfrm>
            <a:off x="5384800" y="4719265"/>
            <a:ext cx="2895600" cy="273844"/>
          </a:xfrm>
        </p:spPr>
        <p:txBody>
          <a:bodyPr/>
          <a:lstStyle/>
          <a:p>
            <a:r>
              <a:rPr lang="en-US" dirty="0" smtClean="0">
                <a:solidFill>
                  <a:schemeClr val="bg1"/>
                </a:solidFill>
              </a:rPr>
              <a:t>Eyal Yavor, </a:t>
            </a:r>
            <a:r>
              <a:rPr lang="en-US" dirty="0" err="1" smtClean="0">
                <a:solidFill>
                  <a:schemeClr val="bg1"/>
                </a:solidFill>
              </a:rPr>
              <a:t>meekan</a:t>
            </a:r>
            <a:r>
              <a:rPr lang="en-US" dirty="0" smtClean="0">
                <a:solidFill>
                  <a:schemeClr val="bg1"/>
                </a:solidFill>
              </a:rPr>
              <a:t>, </a:t>
            </a:r>
            <a:r>
              <a:rPr lang="en-US" dirty="0" err="1" smtClean="0">
                <a:solidFill>
                  <a:schemeClr val="bg1"/>
                </a:solidFill>
              </a:rPr>
              <a:t>eyal@meekan.com</a:t>
            </a:r>
            <a:endParaRPr lang="en-US" dirty="0" smtClean="0">
              <a:solidFill>
                <a:schemeClr val="bg1"/>
              </a:solidFill>
            </a:endParaRPr>
          </a:p>
        </p:txBody>
      </p:sp>
    </p:spTree>
    <p:extLst>
      <p:ext uri="{BB962C8B-B14F-4D97-AF65-F5344CB8AC3E}">
        <p14:creationId xmlns:p14="http://schemas.microsoft.com/office/powerpoint/2010/main" val="1992993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Agenda</a:t>
            </a:r>
          </a:p>
        </p:txBody>
      </p:sp>
      <p:sp>
        <p:nvSpPr>
          <p:cNvPr id="61" name="Shape 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dirty="0"/>
              <a:t>Why </a:t>
            </a:r>
            <a:r>
              <a:rPr lang="en" dirty="0" err="1"/>
              <a:t>chatbots</a:t>
            </a:r>
            <a:endParaRPr lang="en" dirty="0"/>
          </a:p>
          <a:p>
            <a:pPr marL="457200" lvl="0" indent="-228600">
              <a:spcBef>
                <a:spcPts val="0"/>
              </a:spcBef>
              <a:buChar char="-"/>
            </a:pPr>
            <a:r>
              <a:rPr lang="en-US" dirty="0" smtClean="0"/>
              <a:t>How </a:t>
            </a:r>
            <a:r>
              <a:rPr lang="en" dirty="0" err="1" smtClean="0"/>
              <a:t>chatbots</a:t>
            </a:r>
            <a:endParaRPr lang="en-US" dirty="0" smtClean="0"/>
          </a:p>
          <a:p>
            <a:pPr marL="457200" lvl="0" indent="-228600">
              <a:spcBef>
                <a:spcPts val="0"/>
              </a:spcBef>
              <a:buChar char="-"/>
            </a:pPr>
            <a:r>
              <a:rPr lang="en-US" dirty="0" smtClean="0"/>
              <a:t>Q&amp;A</a:t>
            </a:r>
          </a:p>
        </p:txBody>
      </p:sp>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296336757"/>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311625" y="138729"/>
            <a:ext cx="7469520" cy="670471"/>
          </a:xfrm>
          <a:prstGeom prst="rect">
            <a:avLst/>
          </a:prstGeom>
        </p:spPr>
        <p:txBody>
          <a:bodyPr vert="horz" lIns="91440" tIns="45720" rIns="91440" bIns="45720" rtlCol="1" anchor="ctr">
            <a:noAutofit/>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algn="l" rtl="0"/>
            <a:r>
              <a:rPr lang="en-US" sz="3600" spc="-150" dirty="0" smtClean="0">
                <a:solidFill>
                  <a:srgbClr val="C0504D"/>
                </a:solidFill>
              </a:rPr>
              <a:t>Why a bot?</a:t>
            </a:r>
            <a:endParaRPr lang="he-IL" sz="3600" spc="-150" dirty="0">
              <a:solidFill>
                <a:srgbClr val="C0504D"/>
              </a:solidFill>
            </a:endParaRPr>
          </a:p>
        </p:txBody>
      </p:sp>
      <p:sp>
        <p:nvSpPr>
          <p:cNvPr id="8" name="Content Placeholder 2"/>
          <p:cNvSpPr txBox="1">
            <a:spLocks/>
          </p:cNvSpPr>
          <p:nvPr/>
        </p:nvSpPr>
        <p:spPr>
          <a:xfrm>
            <a:off x="313136" y="1742698"/>
            <a:ext cx="8229600" cy="46327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Conversation is the new UX</a:t>
            </a:r>
          </a:p>
        </p:txBody>
      </p:sp>
      <p:sp>
        <p:nvSpPr>
          <p:cNvPr id="10" name="Content Placeholder 2"/>
          <p:cNvSpPr txBox="1">
            <a:spLocks/>
          </p:cNvSpPr>
          <p:nvPr/>
        </p:nvSpPr>
        <p:spPr>
          <a:xfrm>
            <a:off x="334929" y="912435"/>
            <a:ext cx="8229600" cy="46327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No UI is the best UI</a:t>
            </a:r>
          </a:p>
        </p:txBody>
      </p:sp>
      <p:sp>
        <p:nvSpPr>
          <p:cNvPr id="11" name="Rectangle 10"/>
          <p:cNvSpPr/>
          <p:nvPr/>
        </p:nvSpPr>
        <p:spPr>
          <a:xfrm>
            <a:off x="299985" y="1241121"/>
            <a:ext cx="8190329" cy="369332"/>
          </a:xfrm>
          <a:prstGeom prst="rect">
            <a:avLst/>
          </a:prstGeom>
        </p:spPr>
        <p:txBody>
          <a:bodyPr wrap="square">
            <a:spAutoFit/>
          </a:bodyPr>
          <a:lstStyle/>
          <a:p>
            <a:r>
              <a:rPr lang="en-US" dirty="0" smtClean="0">
                <a:solidFill>
                  <a:schemeClr val="tx1">
                    <a:lumMod val="65000"/>
                    <a:lumOff val="35000"/>
                  </a:schemeClr>
                </a:solidFill>
              </a:rPr>
              <a:t> Rise of the invisible apps</a:t>
            </a:r>
            <a:endParaRPr lang="en-US" dirty="0">
              <a:solidFill>
                <a:schemeClr val="tx1">
                  <a:lumMod val="65000"/>
                  <a:lumOff val="35000"/>
                </a:schemeClr>
              </a:solidFill>
            </a:endParaRPr>
          </a:p>
        </p:txBody>
      </p:sp>
      <p:sp>
        <p:nvSpPr>
          <p:cNvPr id="14" name="Content Placeholder 2"/>
          <p:cNvSpPr txBox="1">
            <a:spLocks/>
          </p:cNvSpPr>
          <p:nvPr/>
        </p:nvSpPr>
        <p:spPr>
          <a:xfrm>
            <a:off x="319510" y="2652628"/>
            <a:ext cx="8229600" cy="46327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App fatigue is real</a:t>
            </a:r>
          </a:p>
        </p:txBody>
      </p:sp>
      <p:sp>
        <p:nvSpPr>
          <p:cNvPr id="16" name="Rectangle 15"/>
          <p:cNvSpPr/>
          <p:nvPr/>
        </p:nvSpPr>
        <p:spPr>
          <a:xfrm>
            <a:off x="364006" y="3016074"/>
            <a:ext cx="4698518" cy="646331"/>
          </a:xfrm>
          <a:prstGeom prst="rect">
            <a:avLst/>
          </a:prstGeom>
        </p:spPr>
        <p:txBody>
          <a:bodyPr wrap="square">
            <a:spAutoFit/>
          </a:bodyPr>
          <a:lstStyle/>
          <a:p>
            <a:r>
              <a:rPr lang="en-US" dirty="0" smtClean="0">
                <a:solidFill>
                  <a:schemeClr val="tx1">
                    <a:lumMod val="65000"/>
                    <a:lumOff val="35000"/>
                  </a:schemeClr>
                </a:solidFill>
              </a:rPr>
              <a:t>The average </a:t>
            </a:r>
            <a:r>
              <a:rPr lang="en-US" dirty="0">
                <a:solidFill>
                  <a:schemeClr val="tx1">
                    <a:lumMod val="65000"/>
                    <a:lumOff val="35000"/>
                  </a:schemeClr>
                </a:solidFill>
              </a:rPr>
              <a:t>person spends 80 percent of their time on mobile devices using just three </a:t>
            </a:r>
            <a:r>
              <a:rPr lang="en-US" dirty="0" smtClean="0">
                <a:solidFill>
                  <a:schemeClr val="tx1">
                    <a:lumMod val="65000"/>
                    <a:lumOff val="35000"/>
                  </a:schemeClr>
                </a:solidFill>
              </a:rPr>
              <a:t>apps</a:t>
            </a:r>
            <a:endParaRPr lang="en-US" dirty="0">
              <a:solidFill>
                <a:schemeClr val="tx1">
                  <a:lumMod val="65000"/>
                  <a:lumOff val="35000"/>
                </a:schemeClr>
              </a:solidFill>
            </a:endParaRPr>
          </a:p>
        </p:txBody>
      </p:sp>
      <p:sp>
        <p:nvSpPr>
          <p:cNvPr id="6" name="Rectangle 5"/>
          <p:cNvSpPr/>
          <p:nvPr/>
        </p:nvSpPr>
        <p:spPr>
          <a:xfrm>
            <a:off x="319511" y="2125079"/>
            <a:ext cx="5023940" cy="369332"/>
          </a:xfrm>
          <a:prstGeom prst="rect">
            <a:avLst/>
          </a:prstGeom>
        </p:spPr>
        <p:txBody>
          <a:bodyPr wrap="square">
            <a:spAutoFit/>
          </a:bodyPr>
          <a:lstStyle/>
          <a:p>
            <a:r>
              <a:rPr lang="en-US" dirty="0">
                <a:solidFill>
                  <a:schemeClr val="tx1">
                    <a:lumMod val="65000"/>
                    <a:lumOff val="35000"/>
                  </a:schemeClr>
                </a:solidFill>
              </a:rPr>
              <a:t>Messaging is </a:t>
            </a:r>
            <a:r>
              <a:rPr lang="en-US" dirty="0" smtClean="0">
                <a:solidFill>
                  <a:schemeClr val="tx1">
                    <a:lumMod val="65000"/>
                    <a:lumOff val="35000"/>
                  </a:schemeClr>
                </a:solidFill>
              </a:rPr>
              <a:t>the next </a:t>
            </a:r>
            <a:r>
              <a:rPr lang="en-US" dirty="0">
                <a:solidFill>
                  <a:schemeClr val="tx1">
                    <a:lumMod val="65000"/>
                    <a:lumOff val="35000"/>
                  </a:schemeClr>
                </a:solidFill>
              </a:rPr>
              <a:t>phase of the internet</a:t>
            </a:r>
          </a:p>
        </p:txBody>
      </p:sp>
      <p:pic>
        <p:nvPicPr>
          <p:cNvPr id="7" name="Picture 6"/>
          <p:cNvPicPr>
            <a:picLocks noChangeAspect="1"/>
          </p:cNvPicPr>
          <p:nvPr/>
        </p:nvPicPr>
        <p:blipFill>
          <a:blip r:embed="rId3"/>
          <a:stretch>
            <a:fillRect/>
          </a:stretch>
        </p:blipFill>
        <p:spPr>
          <a:xfrm>
            <a:off x="5788249" y="1610453"/>
            <a:ext cx="2953186" cy="2304509"/>
          </a:xfrm>
          <a:prstGeom prst="rect">
            <a:avLst/>
          </a:prstGeom>
        </p:spPr>
      </p:pic>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152252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pic>
        <p:nvPicPr>
          <p:cNvPr id="5" name="Picture 4"/>
          <p:cNvPicPr>
            <a:picLocks noChangeAspect="1"/>
          </p:cNvPicPr>
          <p:nvPr/>
        </p:nvPicPr>
        <p:blipFill>
          <a:blip r:embed="rId2"/>
          <a:stretch>
            <a:fillRect/>
          </a:stretch>
        </p:blipFill>
        <p:spPr>
          <a:xfrm>
            <a:off x="1146095" y="0"/>
            <a:ext cx="6851810" cy="5143500"/>
          </a:xfrm>
          <a:prstGeom prst="rect">
            <a:avLst/>
          </a:prstGeom>
        </p:spPr>
      </p:pic>
    </p:spTree>
    <p:extLst>
      <p:ext uri="{BB962C8B-B14F-4D97-AF65-F5344CB8AC3E}">
        <p14:creationId xmlns:p14="http://schemas.microsoft.com/office/powerpoint/2010/main" val="1371761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Eyal Yavor, meekan, eyal@meekan.com</a:t>
            </a:r>
            <a:endParaRPr lang="en-US" dirty="0" smtClean="0"/>
          </a:p>
        </p:txBody>
      </p:sp>
      <p:pic>
        <p:nvPicPr>
          <p:cNvPr id="5" name="Picture 4"/>
          <p:cNvPicPr>
            <a:picLocks noChangeAspect="1"/>
          </p:cNvPicPr>
          <p:nvPr/>
        </p:nvPicPr>
        <p:blipFill>
          <a:blip r:embed="rId2"/>
          <a:stretch>
            <a:fillRect/>
          </a:stretch>
        </p:blipFill>
        <p:spPr>
          <a:xfrm>
            <a:off x="824427" y="0"/>
            <a:ext cx="2897746" cy="5143500"/>
          </a:xfrm>
          <a:prstGeom prst="rect">
            <a:avLst/>
          </a:prstGeom>
        </p:spPr>
      </p:pic>
      <p:pic>
        <p:nvPicPr>
          <p:cNvPr id="6" name="Picture 5"/>
          <p:cNvPicPr>
            <a:picLocks noChangeAspect="1"/>
          </p:cNvPicPr>
          <p:nvPr/>
        </p:nvPicPr>
        <p:blipFill>
          <a:blip r:embed="rId3"/>
          <a:stretch>
            <a:fillRect/>
          </a:stretch>
        </p:blipFill>
        <p:spPr>
          <a:xfrm>
            <a:off x="5107147" y="0"/>
            <a:ext cx="2892106" cy="5143500"/>
          </a:xfrm>
          <a:prstGeom prst="rect">
            <a:avLst/>
          </a:prstGeom>
        </p:spPr>
      </p:pic>
    </p:spTree>
    <p:extLst>
      <p:ext uri="{BB962C8B-B14F-4D97-AF65-F5344CB8AC3E}">
        <p14:creationId xmlns:p14="http://schemas.microsoft.com/office/powerpoint/2010/main" val="1286962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05000" y="584200"/>
            <a:ext cx="5522388" cy="3708400"/>
          </a:xfrm>
          <a:prstGeom prst="rect">
            <a:avLst/>
          </a:prstGeom>
        </p:spPr>
      </p:pic>
      <p:sp>
        <p:nvSpPr>
          <p:cNvPr id="2" name="Footer Placeholder 1"/>
          <p:cNvSpPr>
            <a:spLocks noGrp="1"/>
          </p:cNvSpPr>
          <p:nvPr>
            <p:ph type="ftr" sz="quarter" idx="11"/>
          </p:nvPr>
        </p:nvSpPr>
        <p:spPr/>
        <p:txBody>
          <a:bodyPr/>
          <a:lstStyle/>
          <a:p>
            <a:r>
              <a:rPr lang="en-US" smtClean="0"/>
              <a:t>Eyal Yavor, meekan, eyal@meekan.com</a:t>
            </a:r>
            <a:endParaRPr lang="en-US" dirty="0" smtClean="0"/>
          </a:p>
        </p:txBody>
      </p:sp>
    </p:spTree>
    <p:extLst>
      <p:ext uri="{BB962C8B-B14F-4D97-AF65-F5344CB8AC3E}">
        <p14:creationId xmlns:p14="http://schemas.microsoft.com/office/powerpoint/2010/main" val="1242142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23037</TotalTime>
  <Words>1941</Words>
  <Application>Microsoft Macintosh PowerPoint</Application>
  <PresentationFormat>On-screen Show (16:9)</PresentationFormat>
  <Paragraphs>277</Paragraphs>
  <Slides>40</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.AppleSystemUIFont</vt:lpstr>
      <vt:lpstr>Calibri</vt:lpstr>
      <vt:lpstr>Times New Roman</vt:lpstr>
      <vt:lpstr>Arial</vt:lpstr>
      <vt:lpstr>Office Theme</vt:lpstr>
      <vt:lpstr>Chat Bots  Eyal Yavor, CTO @ </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Chatbots – What’s Easy</vt:lpstr>
      <vt:lpstr>Chatbots – What’s Hard</vt:lpstr>
      <vt:lpstr>Writing Chatbots - Overview architecture</vt:lpstr>
      <vt:lpstr>Python Landscape</vt:lpstr>
      <vt:lpstr>Working with Chat Apps</vt:lpstr>
      <vt:lpstr>State Store</vt:lpstr>
      <vt:lpstr>Messages</vt:lpstr>
      <vt:lpstr>PowerPoint Presentation</vt:lpstr>
      <vt:lpstr>Monitoring</vt:lpstr>
      <vt:lpstr>Natural Language Understanding</vt:lpstr>
      <vt:lpstr>PowerPoint Presentation</vt:lpstr>
      <vt:lpstr>Your company’s next designer</vt:lpstr>
      <vt:lpstr>Conversational UX</vt:lpstr>
      <vt:lpstr>Conversational UX - Onboarding</vt:lpstr>
      <vt:lpstr>Conversational UX – Onboarding Patterns</vt:lpstr>
      <vt:lpstr>Conversational UX – Friendliness</vt:lpstr>
      <vt:lpstr>PowerPoint Presentation</vt:lpstr>
      <vt:lpstr>PowerPoint Presentation</vt:lpstr>
      <vt:lpstr>Understanding user tone helps you improve</vt:lpstr>
      <vt:lpstr>Conversational UX – Friendliness Patterns</vt:lpstr>
      <vt:lpstr>Conversational UX – Gathering Input</vt:lpstr>
      <vt:lpstr>Conversational UX – Gathering Input Patterns</vt:lpstr>
      <vt:lpstr>Conversational UX – Input Patterns: Clear Errors</vt:lpstr>
      <vt:lpstr>Conversational UX – Navigation</vt:lpstr>
      <vt:lpstr>Conversational UX – Navigation Pattern</vt:lpstr>
      <vt:lpstr>Conversational UX - Help</vt:lpstr>
      <vt:lpstr>Conversational UX – Help Pattern</vt:lpstr>
      <vt:lpstr>PowerPoint Presentation</vt:lpstr>
      <vt:lpstr>PowerPoint Presentation</vt:lpstr>
      <vt:lpstr>Chatbots - Summary</vt:lpstr>
      <vt:lpstr>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Connecting the world’s calendars to simplify scheduling of meetings, events and activities</dc:title>
  <dc:creator>John Doe</dc:creator>
  <cp:lastModifiedBy>Eyal Yavor</cp:lastModifiedBy>
  <cp:revision>865</cp:revision>
  <dcterms:created xsi:type="dcterms:W3CDTF">2014-11-17T13:31:44Z</dcterms:created>
  <dcterms:modified xsi:type="dcterms:W3CDTF">2016-04-03T11:29:04Z</dcterms:modified>
</cp:coreProperties>
</file>